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3"/>
  </p:notesMasterIdLst>
  <p:handoutMasterIdLst>
    <p:handoutMasterId r:id="rId24"/>
  </p:handoutMasterIdLst>
  <p:sldIdLst>
    <p:sldId id="256" r:id="rId2"/>
    <p:sldId id="265" r:id="rId3"/>
    <p:sldId id="266" r:id="rId4"/>
    <p:sldId id="258" r:id="rId5"/>
    <p:sldId id="268" r:id="rId6"/>
    <p:sldId id="261" r:id="rId7"/>
    <p:sldId id="263" r:id="rId8"/>
    <p:sldId id="259" r:id="rId9"/>
    <p:sldId id="260" r:id="rId10"/>
    <p:sldId id="272" r:id="rId11"/>
    <p:sldId id="277" r:id="rId12"/>
    <p:sldId id="273" r:id="rId13"/>
    <p:sldId id="275" r:id="rId14"/>
    <p:sldId id="276" r:id="rId15"/>
    <p:sldId id="278" r:id="rId16"/>
    <p:sldId id="257" r:id="rId17"/>
    <p:sldId id="270" r:id="rId18"/>
    <p:sldId id="271" r:id="rId19"/>
    <p:sldId id="267" r:id="rId20"/>
    <p:sldId id="279" r:id="rId21"/>
    <p:sldId id="269"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392" y="-3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A703AF-0C2A-48F4-B53B-893C132C16A2}" type="doc">
      <dgm:prSet loTypeId="urn:microsoft.com/office/officeart/2005/8/layout/hChevron3" loCatId="process" qsTypeId="urn:microsoft.com/office/officeart/2005/8/quickstyle/simple1" qsCatId="simple" csTypeId="urn:microsoft.com/office/officeart/2005/8/colors/accent1_1" csCatId="accent1" phldr="1"/>
      <dgm:spPr/>
      <dgm:t>
        <a:bodyPr/>
        <a:lstStyle/>
        <a:p>
          <a:endParaRPr lang="en-US"/>
        </a:p>
      </dgm:t>
    </dgm:pt>
    <dgm:pt modelId="{6D9EF8B5-D1F4-46C7-9500-B467672A248B}">
      <dgm:prSet phldrT="[Text]"/>
      <dgm:spPr/>
      <dgm:t>
        <a:bodyPr/>
        <a:lstStyle/>
        <a:p>
          <a:endParaRPr lang="en-US" b="1" dirty="0"/>
        </a:p>
        <a:p>
          <a:r>
            <a:rPr lang="en-US" b="1" dirty="0"/>
            <a:t>Our Mission</a:t>
          </a:r>
        </a:p>
        <a:p>
          <a:endParaRPr lang="en-US" dirty="0"/>
        </a:p>
        <a:p>
          <a:r>
            <a:rPr lang="en-US" dirty="0"/>
            <a:t>To build powerful women</a:t>
          </a:r>
        </a:p>
        <a:p>
          <a:r>
            <a:rPr lang="en-US" dirty="0"/>
            <a:t>personally, professionally and politically</a:t>
          </a:r>
        </a:p>
        <a:p>
          <a:endParaRPr lang="en-US" dirty="0"/>
        </a:p>
      </dgm:t>
    </dgm:pt>
    <dgm:pt modelId="{EBDB1345-88C1-4322-8D8D-3D057093BC77}" type="parTrans" cxnId="{8C0A3D6D-7E6B-46B4-A789-993AD231E9CA}">
      <dgm:prSet/>
      <dgm:spPr/>
      <dgm:t>
        <a:bodyPr/>
        <a:lstStyle/>
        <a:p>
          <a:endParaRPr lang="en-US"/>
        </a:p>
      </dgm:t>
    </dgm:pt>
    <dgm:pt modelId="{4DB6C46E-F143-4B14-8931-A51A24476BCF}" type="sibTrans" cxnId="{8C0A3D6D-7E6B-46B4-A789-993AD231E9CA}">
      <dgm:prSet/>
      <dgm:spPr/>
      <dgm:t>
        <a:bodyPr/>
        <a:lstStyle/>
        <a:p>
          <a:endParaRPr lang="en-US"/>
        </a:p>
      </dgm:t>
    </dgm:pt>
    <dgm:pt modelId="{AA191DDC-F7FD-415A-BD20-EDEA34D5291C}">
      <dgm:prSet phldrT="[Text]"/>
      <dgm:spPr/>
      <dgm:t>
        <a:bodyPr/>
        <a:lstStyle/>
        <a:p>
          <a:r>
            <a:rPr lang="en-US" b="1" dirty="0"/>
            <a:t>Our Vision</a:t>
          </a:r>
        </a:p>
        <a:p>
          <a:endParaRPr lang="en-US" dirty="0"/>
        </a:p>
        <a:p>
          <a:r>
            <a:rPr lang="en-US" dirty="0"/>
            <a:t>To make a difference in the lives of working women</a:t>
          </a:r>
        </a:p>
      </dgm:t>
    </dgm:pt>
    <dgm:pt modelId="{3ED2C175-1003-4E7A-B49D-9E2A7950C39C}" type="parTrans" cxnId="{04491F88-55F0-4E27-8957-375D80B7E8A7}">
      <dgm:prSet/>
      <dgm:spPr/>
      <dgm:t>
        <a:bodyPr/>
        <a:lstStyle/>
        <a:p>
          <a:endParaRPr lang="en-US"/>
        </a:p>
      </dgm:t>
    </dgm:pt>
    <dgm:pt modelId="{883A0A42-FB4F-41E1-9528-5726FD524D36}" type="sibTrans" cxnId="{04491F88-55F0-4E27-8957-375D80B7E8A7}">
      <dgm:prSet/>
      <dgm:spPr/>
      <dgm:t>
        <a:bodyPr/>
        <a:lstStyle/>
        <a:p>
          <a:endParaRPr lang="en-US"/>
        </a:p>
      </dgm:t>
    </dgm:pt>
    <dgm:pt modelId="{8F0E3A01-F5C8-49C4-97E8-42C9426FB181}" type="pres">
      <dgm:prSet presAssocID="{94A703AF-0C2A-48F4-B53B-893C132C16A2}" presName="Name0" presStyleCnt="0">
        <dgm:presLayoutVars>
          <dgm:dir/>
          <dgm:resizeHandles val="exact"/>
        </dgm:presLayoutVars>
      </dgm:prSet>
      <dgm:spPr/>
      <dgm:t>
        <a:bodyPr/>
        <a:lstStyle/>
        <a:p>
          <a:endParaRPr lang="en-US"/>
        </a:p>
      </dgm:t>
    </dgm:pt>
    <dgm:pt modelId="{0132775D-D0A4-4C5B-B703-C71476E9C932}" type="pres">
      <dgm:prSet presAssocID="{6D9EF8B5-D1F4-46C7-9500-B467672A248B}" presName="parTxOnly" presStyleLbl="node1" presStyleIdx="0" presStyleCnt="2">
        <dgm:presLayoutVars>
          <dgm:bulletEnabled val="1"/>
        </dgm:presLayoutVars>
      </dgm:prSet>
      <dgm:spPr/>
      <dgm:t>
        <a:bodyPr/>
        <a:lstStyle/>
        <a:p>
          <a:endParaRPr lang="en-US"/>
        </a:p>
      </dgm:t>
    </dgm:pt>
    <dgm:pt modelId="{8EE894B1-CA65-4957-981D-6B4807958601}" type="pres">
      <dgm:prSet presAssocID="{4DB6C46E-F143-4B14-8931-A51A24476BCF}" presName="parSpace" presStyleCnt="0"/>
      <dgm:spPr/>
      <dgm:t>
        <a:bodyPr/>
        <a:lstStyle/>
        <a:p>
          <a:endParaRPr lang="en-US"/>
        </a:p>
      </dgm:t>
    </dgm:pt>
    <dgm:pt modelId="{18F2B2F9-5AC0-45F2-9C2D-4D9DE27E2E6A}" type="pres">
      <dgm:prSet presAssocID="{AA191DDC-F7FD-415A-BD20-EDEA34D5291C}" presName="parTxOnly" presStyleLbl="node1" presStyleIdx="1" presStyleCnt="2">
        <dgm:presLayoutVars>
          <dgm:bulletEnabled val="1"/>
        </dgm:presLayoutVars>
      </dgm:prSet>
      <dgm:spPr/>
      <dgm:t>
        <a:bodyPr/>
        <a:lstStyle/>
        <a:p>
          <a:endParaRPr lang="en-US"/>
        </a:p>
      </dgm:t>
    </dgm:pt>
  </dgm:ptLst>
  <dgm:cxnLst>
    <dgm:cxn modelId="{687F8CED-2C96-46A0-BA6C-6D795B341712}" type="presOf" srcId="{94A703AF-0C2A-48F4-B53B-893C132C16A2}" destId="{8F0E3A01-F5C8-49C4-97E8-42C9426FB181}" srcOrd="0" destOrd="0" presId="urn:microsoft.com/office/officeart/2005/8/layout/hChevron3"/>
    <dgm:cxn modelId="{2215E127-870A-46EE-BD85-48E45A5F7534}" type="presOf" srcId="{AA191DDC-F7FD-415A-BD20-EDEA34D5291C}" destId="{18F2B2F9-5AC0-45F2-9C2D-4D9DE27E2E6A}" srcOrd="0" destOrd="0" presId="urn:microsoft.com/office/officeart/2005/8/layout/hChevron3"/>
    <dgm:cxn modelId="{8C0A3D6D-7E6B-46B4-A789-993AD231E9CA}" srcId="{94A703AF-0C2A-48F4-B53B-893C132C16A2}" destId="{6D9EF8B5-D1F4-46C7-9500-B467672A248B}" srcOrd="0" destOrd="0" parTransId="{EBDB1345-88C1-4322-8D8D-3D057093BC77}" sibTransId="{4DB6C46E-F143-4B14-8931-A51A24476BCF}"/>
    <dgm:cxn modelId="{991B1194-1473-4EDD-BC64-E84331745C0E}" type="presOf" srcId="{6D9EF8B5-D1F4-46C7-9500-B467672A248B}" destId="{0132775D-D0A4-4C5B-B703-C71476E9C932}" srcOrd="0" destOrd="0" presId="urn:microsoft.com/office/officeart/2005/8/layout/hChevron3"/>
    <dgm:cxn modelId="{04491F88-55F0-4E27-8957-375D80B7E8A7}" srcId="{94A703AF-0C2A-48F4-B53B-893C132C16A2}" destId="{AA191DDC-F7FD-415A-BD20-EDEA34D5291C}" srcOrd="1" destOrd="0" parTransId="{3ED2C175-1003-4E7A-B49D-9E2A7950C39C}" sibTransId="{883A0A42-FB4F-41E1-9528-5726FD524D36}"/>
    <dgm:cxn modelId="{A828A998-E0CC-4306-88B1-8E0FAE91F57E}" type="presParOf" srcId="{8F0E3A01-F5C8-49C4-97E8-42C9426FB181}" destId="{0132775D-D0A4-4C5B-B703-C71476E9C932}" srcOrd="0" destOrd="0" presId="urn:microsoft.com/office/officeart/2005/8/layout/hChevron3"/>
    <dgm:cxn modelId="{687BBCF2-B1D6-4017-8F50-3F1AA48A290B}" type="presParOf" srcId="{8F0E3A01-F5C8-49C4-97E8-42C9426FB181}" destId="{8EE894B1-CA65-4957-981D-6B4807958601}" srcOrd="1" destOrd="0" presId="urn:microsoft.com/office/officeart/2005/8/layout/hChevron3"/>
    <dgm:cxn modelId="{ADA82303-DF43-41DB-9D41-F60DB015C566}" type="presParOf" srcId="{8F0E3A01-F5C8-49C4-97E8-42C9426FB181}" destId="{18F2B2F9-5AC0-45F2-9C2D-4D9DE27E2E6A}" srcOrd="2" destOrd="0" presId="urn:microsoft.com/office/officeart/2005/8/layout/hChevron3"/>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4CD9895C-BF35-4FEE-B168-30B32223EBFE}" type="doc">
      <dgm:prSet loTypeId="urn:microsoft.com/office/officeart/2005/8/layout/equation1" loCatId="process" qsTypeId="urn:microsoft.com/office/officeart/2005/8/quickstyle/simple1" qsCatId="simple" csTypeId="urn:microsoft.com/office/officeart/2005/8/colors/accent1_1" csCatId="accent1" phldr="1"/>
      <dgm:spPr/>
      <dgm:t>
        <a:bodyPr/>
        <a:lstStyle/>
        <a:p>
          <a:endParaRPr lang="en-US"/>
        </a:p>
      </dgm:t>
    </dgm:pt>
    <dgm:pt modelId="{2A67E1A1-0C32-4C65-98B1-04FCC9AF015B}">
      <dgm:prSet phldrT="[Text]"/>
      <dgm:spPr/>
      <dgm:t>
        <a:bodyPr/>
        <a:lstStyle/>
        <a:p>
          <a:r>
            <a:rPr lang="en-US" dirty="0"/>
            <a:t>All </a:t>
          </a:r>
          <a:r>
            <a:rPr lang="en-US" dirty="0" err="1"/>
            <a:t>NYS</a:t>
          </a:r>
          <a:r>
            <a:rPr lang="en-US" dirty="0"/>
            <a:t> Women, Inc. Chapters</a:t>
          </a:r>
        </a:p>
      </dgm:t>
    </dgm:pt>
    <dgm:pt modelId="{C2779804-A952-4625-B279-3C9DAA54A0A9}" type="parTrans" cxnId="{F1FD4331-D129-452E-8E9D-76422036B4AA}">
      <dgm:prSet/>
      <dgm:spPr/>
      <dgm:t>
        <a:bodyPr/>
        <a:lstStyle/>
        <a:p>
          <a:endParaRPr lang="en-US"/>
        </a:p>
      </dgm:t>
    </dgm:pt>
    <dgm:pt modelId="{3BC275A6-B889-4394-95FE-A460D50B1253}" type="sibTrans" cxnId="{F1FD4331-D129-452E-8E9D-76422036B4AA}">
      <dgm:prSet/>
      <dgm:spPr/>
      <dgm:t>
        <a:bodyPr/>
        <a:lstStyle/>
        <a:p>
          <a:pPr algn="ctr"/>
          <a:endParaRPr lang="en-US"/>
        </a:p>
      </dgm:t>
    </dgm:pt>
    <dgm:pt modelId="{3C1FBA58-0DB4-4DE6-B49B-A334C57DDFE0}">
      <dgm:prSet phldrT="[Text]"/>
      <dgm:spPr/>
      <dgm:t>
        <a:bodyPr/>
        <a:lstStyle/>
        <a:p>
          <a:r>
            <a:rPr lang="en-US" dirty="0"/>
            <a:t>All </a:t>
          </a:r>
          <a:r>
            <a:rPr lang="en-US" dirty="0" err="1"/>
            <a:t>NYS</a:t>
          </a:r>
          <a:r>
            <a:rPr lang="en-US" dirty="0"/>
            <a:t> Women, Inc. Regions</a:t>
          </a:r>
        </a:p>
      </dgm:t>
    </dgm:pt>
    <dgm:pt modelId="{448B1D95-5AC1-47C7-B8BD-86801CAF54CB}" type="parTrans" cxnId="{2A55E31A-A693-4B6C-8CE6-48A328F66C54}">
      <dgm:prSet/>
      <dgm:spPr/>
      <dgm:t>
        <a:bodyPr/>
        <a:lstStyle/>
        <a:p>
          <a:endParaRPr lang="en-US"/>
        </a:p>
      </dgm:t>
    </dgm:pt>
    <dgm:pt modelId="{62EFF596-F7E4-4374-BFC2-B014642D11BE}" type="sibTrans" cxnId="{2A55E31A-A693-4B6C-8CE6-48A328F66C54}">
      <dgm:prSet/>
      <dgm:spPr/>
      <dgm:t>
        <a:bodyPr/>
        <a:lstStyle/>
        <a:p>
          <a:endParaRPr lang="en-US"/>
        </a:p>
      </dgm:t>
    </dgm:pt>
    <dgm:pt modelId="{04E4954F-D912-4F89-AB94-23A36B845089}">
      <dgm:prSet phldrT="[Text]"/>
      <dgm:spPr/>
      <dgm:t>
        <a:bodyPr/>
        <a:lstStyle/>
        <a:p>
          <a:r>
            <a:rPr lang="en-US"/>
            <a:t>NYS Women, Inc.</a:t>
          </a:r>
        </a:p>
      </dgm:t>
    </dgm:pt>
    <dgm:pt modelId="{C3260E44-8C9D-493C-9F2D-CE7F7319E5C7}" type="parTrans" cxnId="{E889FDDD-8FF4-42F6-8DEE-A15BBA39E9E9}">
      <dgm:prSet/>
      <dgm:spPr/>
      <dgm:t>
        <a:bodyPr/>
        <a:lstStyle/>
        <a:p>
          <a:endParaRPr lang="en-US"/>
        </a:p>
      </dgm:t>
    </dgm:pt>
    <dgm:pt modelId="{752DC565-8606-452B-B8FA-6EB10154D6E5}" type="sibTrans" cxnId="{E889FDDD-8FF4-42F6-8DEE-A15BBA39E9E9}">
      <dgm:prSet/>
      <dgm:spPr/>
      <dgm:t>
        <a:bodyPr/>
        <a:lstStyle/>
        <a:p>
          <a:endParaRPr lang="en-US"/>
        </a:p>
      </dgm:t>
    </dgm:pt>
    <dgm:pt modelId="{F8D5A841-04CE-490B-AA48-CE4FAFDEBF69}" type="pres">
      <dgm:prSet presAssocID="{4CD9895C-BF35-4FEE-B168-30B32223EBFE}" presName="linearFlow" presStyleCnt="0">
        <dgm:presLayoutVars>
          <dgm:dir/>
          <dgm:resizeHandles val="exact"/>
        </dgm:presLayoutVars>
      </dgm:prSet>
      <dgm:spPr/>
      <dgm:t>
        <a:bodyPr/>
        <a:lstStyle/>
        <a:p>
          <a:endParaRPr lang="en-US"/>
        </a:p>
      </dgm:t>
    </dgm:pt>
    <dgm:pt modelId="{70E111CB-C50C-4465-A6DF-5C6133534E3E}" type="pres">
      <dgm:prSet presAssocID="{2A67E1A1-0C32-4C65-98B1-04FCC9AF015B}" presName="node" presStyleLbl="node1" presStyleIdx="0" presStyleCnt="3">
        <dgm:presLayoutVars>
          <dgm:bulletEnabled val="1"/>
        </dgm:presLayoutVars>
      </dgm:prSet>
      <dgm:spPr/>
      <dgm:t>
        <a:bodyPr/>
        <a:lstStyle/>
        <a:p>
          <a:endParaRPr lang="en-US"/>
        </a:p>
      </dgm:t>
    </dgm:pt>
    <dgm:pt modelId="{92DCE23F-884C-46F0-AB99-CF58003B5670}" type="pres">
      <dgm:prSet presAssocID="{3BC275A6-B889-4394-95FE-A460D50B1253}" presName="spacerL" presStyleCnt="0"/>
      <dgm:spPr/>
      <dgm:t>
        <a:bodyPr/>
        <a:lstStyle/>
        <a:p>
          <a:endParaRPr lang="en-US"/>
        </a:p>
      </dgm:t>
    </dgm:pt>
    <dgm:pt modelId="{EC55FA69-3D57-4980-9B12-A86C45D44D93}" type="pres">
      <dgm:prSet presAssocID="{3BC275A6-B889-4394-95FE-A460D50B1253}" presName="sibTrans" presStyleLbl="sibTrans2D1" presStyleIdx="0" presStyleCnt="2"/>
      <dgm:spPr/>
      <dgm:t>
        <a:bodyPr/>
        <a:lstStyle/>
        <a:p>
          <a:endParaRPr lang="en-US"/>
        </a:p>
      </dgm:t>
    </dgm:pt>
    <dgm:pt modelId="{A753FA51-4C2B-4DE6-B901-38BFF55525AD}" type="pres">
      <dgm:prSet presAssocID="{3BC275A6-B889-4394-95FE-A460D50B1253}" presName="spacerR" presStyleCnt="0"/>
      <dgm:spPr/>
      <dgm:t>
        <a:bodyPr/>
        <a:lstStyle/>
        <a:p>
          <a:endParaRPr lang="en-US"/>
        </a:p>
      </dgm:t>
    </dgm:pt>
    <dgm:pt modelId="{2B31A5B3-DE65-4E8C-87A8-356331A8A902}" type="pres">
      <dgm:prSet presAssocID="{3C1FBA58-0DB4-4DE6-B49B-A334C57DDFE0}" presName="node" presStyleLbl="node1" presStyleIdx="1" presStyleCnt="3">
        <dgm:presLayoutVars>
          <dgm:bulletEnabled val="1"/>
        </dgm:presLayoutVars>
      </dgm:prSet>
      <dgm:spPr/>
      <dgm:t>
        <a:bodyPr/>
        <a:lstStyle/>
        <a:p>
          <a:endParaRPr lang="en-US"/>
        </a:p>
      </dgm:t>
    </dgm:pt>
    <dgm:pt modelId="{EA6A3D31-C0A2-40B8-9A15-F25FF7DFBA0A}" type="pres">
      <dgm:prSet presAssocID="{62EFF596-F7E4-4374-BFC2-B014642D11BE}" presName="spacerL" presStyleCnt="0"/>
      <dgm:spPr/>
      <dgm:t>
        <a:bodyPr/>
        <a:lstStyle/>
        <a:p>
          <a:endParaRPr lang="en-US"/>
        </a:p>
      </dgm:t>
    </dgm:pt>
    <dgm:pt modelId="{4BB5D9DE-7686-4F9F-B0F6-AC15094521D8}" type="pres">
      <dgm:prSet presAssocID="{62EFF596-F7E4-4374-BFC2-B014642D11BE}" presName="sibTrans" presStyleLbl="sibTrans2D1" presStyleIdx="1" presStyleCnt="2"/>
      <dgm:spPr/>
      <dgm:t>
        <a:bodyPr/>
        <a:lstStyle/>
        <a:p>
          <a:endParaRPr lang="en-US"/>
        </a:p>
      </dgm:t>
    </dgm:pt>
    <dgm:pt modelId="{F69AD0FC-91E3-4A67-B7F7-BBB8BD7BAB7B}" type="pres">
      <dgm:prSet presAssocID="{62EFF596-F7E4-4374-BFC2-B014642D11BE}" presName="spacerR" presStyleCnt="0"/>
      <dgm:spPr/>
      <dgm:t>
        <a:bodyPr/>
        <a:lstStyle/>
        <a:p>
          <a:endParaRPr lang="en-US"/>
        </a:p>
      </dgm:t>
    </dgm:pt>
    <dgm:pt modelId="{091678DC-9988-45DD-B590-2F9043A61321}" type="pres">
      <dgm:prSet presAssocID="{04E4954F-D912-4F89-AB94-23A36B845089}" presName="node" presStyleLbl="node1" presStyleIdx="2" presStyleCnt="3">
        <dgm:presLayoutVars>
          <dgm:bulletEnabled val="1"/>
        </dgm:presLayoutVars>
      </dgm:prSet>
      <dgm:spPr/>
      <dgm:t>
        <a:bodyPr/>
        <a:lstStyle/>
        <a:p>
          <a:endParaRPr lang="en-US"/>
        </a:p>
      </dgm:t>
    </dgm:pt>
  </dgm:ptLst>
  <dgm:cxnLst>
    <dgm:cxn modelId="{54280FC7-235A-40C3-B283-CEA8BE6E75E2}" type="presOf" srcId="{3BC275A6-B889-4394-95FE-A460D50B1253}" destId="{EC55FA69-3D57-4980-9B12-A86C45D44D93}" srcOrd="0" destOrd="0" presId="urn:microsoft.com/office/officeart/2005/8/layout/equation1"/>
    <dgm:cxn modelId="{2A55E31A-A693-4B6C-8CE6-48A328F66C54}" srcId="{4CD9895C-BF35-4FEE-B168-30B32223EBFE}" destId="{3C1FBA58-0DB4-4DE6-B49B-A334C57DDFE0}" srcOrd="1" destOrd="0" parTransId="{448B1D95-5AC1-47C7-B8BD-86801CAF54CB}" sibTransId="{62EFF596-F7E4-4374-BFC2-B014642D11BE}"/>
    <dgm:cxn modelId="{E1D6A902-9616-4326-A4F8-5DAC2B73E5AE}" type="presOf" srcId="{3C1FBA58-0DB4-4DE6-B49B-A334C57DDFE0}" destId="{2B31A5B3-DE65-4E8C-87A8-356331A8A902}" srcOrd="0" destOrd="0" presId="urn:microsoft.com/office/officeart/2005/8/layout/equation1"/>
    <dgm:cxn modelId="{CC29FF37-1184-4A39-ACE9-E23086F06759}" type="presOf" srcId="{04E4954F-D912-4F89-AB94-23A36B845089}" destId="{091678DC-9988-45DD-B590-2F9043A61321}" srcOrd="0" destOrd="0" presId="urn:microsoft.com/office/officeart/2005/8/layout/equation1"/>
    <dgm:cxn modelId="{FFACA6C0-13A4-4138-9013-F248CA47F9D3}" type="presOf" srcId="{4CD9895C-BF35-4FEE-B168-30B32223EBFE}" destId="{F8D5A841-04CE-490B-AA48-CE4FAFDEBF69}" srcOrd="0" destOrd="0" presId="urn:microsoft.com/office/officeart/2005/8/layout/equation1"/>
    <dgm:cxn modelId="{E5EE8388-DB98-411E-A1A4-E005DDD2B361}" type="presOf" srcId="{2A67E1A1-0C32-4C65-98B1-04FCC9AF015B}" destId="{70E111CB-C50C-4465-A6DF-5C6133534E3E}" srcOrd="0" destOrd="0" presId="urn:microsoft.com/office/officeart/2005/8/layout/equation1"/>
    <dgm:cxn modelId="{F1FD4331-D129-452E-8E9D-76422036B4AA}" srcId="{4CD9895C-BF35-4FEE-B168-30B32223EBFE}" destId="{2A67E1A1-0C32-4C65-98B1-04FCC9AF015B}" srcOrd="0" destOrd="0" parTransId="{C2779804-A952-4625-B279-3C9DAA54A0A9}" sibTransId="{3BC275A6-B889-4394-95FE-A460D50B1253}"/>
    <dgm:cxn modelId="{CF69110B-ED99-4171-81A2-DA929470B21B}" type="presOf" srcId="{62EFF596-F7E4-4374-BFC2-B014642D11BE}" destId="{4BB5D9DE-7686-4F9F-B0F6-AC15094521D8}" srcOrd="0" destOrd="0" presId="urn:microsoft.com/office/officeart/2005/8/layout/equation1"/>
    <dgm:cxn modelId="{E889FDDD-8FF4-42F6-8DEE-A15BBA39E9E9}" srcId="{4CD9895C-BF35-4FEE-B168-30B32223EBFE}" destId="{04E4954F-D912-4F89-AB94-23A36B845089}" srcOrd="2" destOrd="0" parTransId="{C3260E44-8C9D-493C-9F2D-CE7F7319E5C7}" sibTransId="{752DC565-8606-452B-B8FA-6EB10154D6E5}"/>
    <dgm:cxn modelId="{D11867F1-A232-422D-9CBA-C4B732C293A6}" type="presParOf" srcId="{F8D5A841-04CE-490B-AA48-CE4FAFDEBF69}" destId="{70E111CB-C50C-4465-A6DF-5C6133534E3E}" srcOrd="0" destOrd="0" presId="urn:microsoft.com/office/officeart/2005/8/layout/equation1"/>
    <dgm:cxn modelId="{1E5A4266-F581-4C6B-BF90-350355BC5172}" type="presParOf" srcId="{F8D5A841-04CE-490B-AA48-CE4FAFDEBF69}" destId="{92DCE23F-884C-46F0-AB99-CF58003B5670}" srcOrd="1" destOrd="0" presId="urn:microsoft.com/office/officeart/2005/8/layout/equation1"/>
    <dgm:cxn modelId="{96FC4EB9-72D7-44B3-BE3A-73CE24F67C15}" type="presParOf" srcId="{F8D5A841-04CE-490B-AA48-CE4FAFDEBF69}" destId="{EC55FA69-3D57-4980-9B12-A86C45D44D93}" srcOrd="2" destOrd="0" presId="urn:microsoft.com/office/officeart/2005/8/layout/equation1"/>
    <dgm:cxn modelId="{03FE4431-E0B7-4AB3-A11F-DB675FAC9C0F}" type="presParOf" srcId="{F8D5A841-04CE-490B-AA48-CE4FAFDEBF69}" destId="{A753FA51-4C2B-4DE6-B901-38BFF55525AD}" srcOrd="3" destOrd="0" presId="urn:microsoft.com/office/officeart/2005/8/layout/equation1"/>
    <dgm:cxn modelId="{82F78C74-75FD-427B-84B4-1E9452D91BA3}" type="presParOf" srcId="{F8D5A841-04CE-490B-AA48-CE4FAFDEBF69}" destId="{2B31A5B3-DE65-4E8C-87A8-356331A8A902}" srcOrd="4" destOrd="0" presId="urn:microsoft.com/office/officeart/2005/8/layout/equation1"/>
    <dgm:cxn modelId="{4F7A0044-8CAC-4528-9E26-64B06CE7912A}" type="presParOf" srcId="{F8D5A841-04CE-490B-AA48-CE4FAFDEBF69}" destId="{EA6A3D31-C0A2-40B8-9A15-F25FF7DFBA0A}" srcOrd="5" destOrd="0" presId="urn:microsoft.com/office/officeart/2005/8/layout/equation1"/>
    <dgm:cxn modelId="{04A01AA8-90FF-42FB-8063-345A23F4A8E0}" type="presParOf" srcId="{F8D5A841-04CE-490B-AA48-CE4FAFDEBF69}" destId="{4BB5D9DE-7686-4F9F-B0F6-AC15094521D8}" srcOrd="6" destOrd="0" presId="urn:microsoft.com/office/officeart/2005/8/layout/equation1"/>
    <dgm:cxn modelId="{F3CB1ED2-1D58-46DA-9EEB-AC2AA4702303}" type="presParOf" srcId="{F8D5A841-04CE-490B-AA48-CE4FAFDEBF69}" destId="{F69AD0FC-91E3-4A67-B7F7-BBB8BD7BAB7B}" srcOrd="7" destOrd="0" presId="urn:microsoft.com/office/officeart/2005/8/layout/equation1"/>
    <dgm:cxn modelId="{EC7080C4-BD3B-4A17-83C8-6609A7892AF0}" type="presParOf" srcId="{F8D5A841-04CE-490B-AA48-CE4FAFDEBF69}" destId="{091678DC-9988-45DD-B590-2F9043A61321}" srcOrd="8" destOrd="0" presId="urn:microsoft.com/office/officeart/2005/8/layout/equation1"/>
  </dgm:cxnLst>
  <dgm:bg/>
  <dgm:whole>
    <a:ln>
      <a:noFill/>
    </a:ln>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D475AF2-893A-4111-98F4-313F6B2775EA}" type="doc">
      <dgm:prSet loTypeId="urn:microsoft.com/office/officeart/2005/8/layout/equation1" loCatId="relationship" qsTypeId="urn:microsoft.com/office/officeart/2005/8/quickstyle/simple1" qsCatId="simple" csTypeId="urn:microsoft.com/office/officeart/2005/8/colors/accent1_1" csCatId="accent1" phldr="1"/>
      <dgm:spPr/>
      <dgm:t>
        <a:bodyPr/>
        <a:lstStyle/>
        <a:p>
          <a:endParaRPr lang="en-US"/>
        </a:p>
      </dgm:t>
    </dgm:pt>
    <dgm:pt modelId="{E2557B3F-C839-4F4F-AFC0-AF08DFFD101D}">
      <dgm:prSet phldrT="[Text]"/>
      <dgm:spPr/>
      <dgm:t>
        <a:bodyPr/>
        <a:lstStyle/>
        <a:p>
          <a:r>
            <a:rPr lang="en-US"/>
            <a:t>NYS Women Inc. Executive Committee </a:t>
          </a:r>
        </a:p>
      </dgm:t>
    </dgm:pt>
    <dgm:pt modelId="{ED6D9B18-7079-4B59-84B3-9F4AC2B6E230}" type="parTrans" cxnId="{3A281DD8-FBF8-4E57-9131-762C1794FEDA}">
      <dgm:prSet/>
      <dgm:spPr/>
      <dgm:t>
        <a:bodyPr/>
        <a:lstStyle/>
        <a:p>
          <a:endParaRPr lang="en-US"/>
        </a:p>
      </dgm:t>
    </dgm:pt>
    <dgm:pt modelId="{825B41C0-17BD-4468-BE61-EDC9BE42FCDF}" type="sibTrans" cxnId="{3A281DD8-FBF8-4E57-9131-762C1794FEDA}">
      <dgm:prSet/>
      <dgm:spPr/>
      <dgm:t>
        <a:bodyPr/>
        <a:lstStyle/>
        <a:p>
          <a:endParaRPr lang="en-US"/>
        </a:p>
      </dgm:t>
    </dgm:pt>
    <dgm:pt modelId="{28FE062C-F8AC-4332-8349-522E0B90CEEF}">
      <dgm:prSet phldrT="[Text]"/>
      <dgm:spPr/>
      <dgm:t>
        <a:bodyPr/>
        <a:lstStyle/>
        <a:p>
          <a:r>
            <a:rPr lang="en-US" dirty="0"/>
            <a:t>Standing Committee Chairs</a:t>
          </a:r>
        </a:p>
      </dgm:t>
    </dgm:pt>
    <dgm:pt modelId="{E8C21EF3-592F-4DED-ADE0-6AC68065D763}" type="parTrans" cxnId="{A216880B-8C62-4877-99A2-EEF3D606C4A0}">
      <dgm:prSet/>
      <dgm:spPr/>
      <dgm:t>
        <a:bodyPr/>
        <a:lstStyle/>
        <a:p>
          <a:endParaRPr lang="en-US"/>
        </a:p>
      </dgm:t>
    </dgm:pt>
    <dgm:pt modelId="{4A379BFD-3F74-44AF-8055-BD2121392B99}" type="sibTrans" cxnId="{A216880B-8C62-4877-99A2-EEF3D606C4A0}">
      <dgm:prSet/>
      <dgm:spPr/>
      <dgm:t>
        <a:bodyPr/>
        <a:lstStyle/>
        <a:p>
          <a:endParaRPr lang="en-US"/>
        </a:p>
      </dgm:t>
    </dgm:pt>
    <dgm:pt modelId="{E04432C3-0340-4A1A-A0C7-BC6BC3D29A5B}">
      <dgm:prSet phldrT="[Text]"/>
      <dgm:spPr/>
      <dgm:t>
        <a:bodyPr/>
        <a:lstStyle/>
        <a:p>
          <a:r>
            <a:rPr lang="en-US"/>
            <a:t>Region Directors</a:t>
          </a:r>
        </a:p>
      </dgm:t>
    </dgm:pt>
    <dgm:pt modelId="{DFEFEA7C-0A83-4535-BB39-CBC18C06D925}" type="parTrans" cxnId="{C05690E7-4574-41F4-B393-7EA81002FCAC}">
      <dgm:prSet/>
      <dgm:spPr/>
      <dgm:t>
        <a:bodyPr/>
        <a:lstStyle/>
        <a:p>
          <a:endParaRPr lang="en-US"/>
        </a:p>
      </dgm:t>
    </dgm:pt>
    <dgm:pt modelId="{946A9330-2364-48C2-8A3F-93B74AC0DC65}" type="sibTrans" cxnId="{C05690E7-4574-41F4-B393-7EA81002FCAC}">
      <dgm:prSet/>
      <dgm:spPr/>
      <dgm:t>
        <a:bodyPr/>
        <a:lstStyle/>
        <a:p>
          <a:endParaRPr lang="en-US"/>
        </a:p>
      </dgm:t>
    </dgm:pt>
    <dgm:pt modelId="{0E16EDB6-02FE-4FFE-9C07-094F33173474}">
      <dgm:prSet phldrT="[Text]"/>
      <dgm:spPr/>
      <dgm:t>
        <a:bodyPr/>
        <a:lstStyle/>
        <a:p>
          <a:r>
            <a:rPr lang="en-US"/>
            <a:t>NYS Women Inc. Board of Directors</a:t>
          </a:r>
        </a:p>
      </dgm:t>
    </dgm:pt>
    <dgm:pt modelId="{2C525A7C-5DB0-427E-B395-388C8F83EB82}" type="parTrans" cxnId="{CA1E47E6-4CE7-4FCA-BB71-8ADD6843DA67}">
      <dgm:prSet/>
      <dgm:spPr/>
      <dgm:t>
        <a:bodyPr/>
        <a:lstStyle/>
        <a:p>
          <a:endParaRPr lang="en-US"/>
        </a:p>
      </dgm:t>
    </dgm:pt>
    <dgm:pt modelId="{3D554656-C277-42B8-B86D-752FBEB81F2E}" type="sibTrans" cxnId="{CA1E47E6-4CE7-4FCA-BB71-8ADD6843DA67}">
      <dgm:prSet/>
      <dgm:spPr/>
      <dgm:t>
        <a:bodyPr/>
        <a:lstStyle/>
        <a:p>
          <a:endParaRPr lang="en-US"/>
        </a:p>
      </dgm:t>
    </dgm:pt>
    <dgm:pt modelId="{98CE7F0B-CFF2-43FF-90F5-AE369D77D4AA}" type="pres">
      <dgm:prSet presAssocID="{ED475AF2-893A-4111-98F4-313F6B2775EA}" presName="linearFlow" presStyleCnt="0">
        <dgm:presLayoutVars>
          <dgm:dir/>
          <dgm:resizeHandles val="exact"/>
        </dgm:presLayoutVars>
      </dgm:prSet>
      <dgm:spPr/>
      <dgm:t>
        <a:bodyPr/>
        <a:lstStyle/>
        <a:p>
          <a:endParaRPr lang="en-US"/>
        </a:p>
      </dgm:t>
    </dgm:pt>
    <dgm:pt modelId="{D73407B1-879D-43BD-8D51-6CB8B42A6935}" type="pres">
      <dgm:prSet presAssocID="{E2557B3F-C839-4F4F-AFC0-AF08DFFD101D}" presName="node" presStyleLbl="node1" presStyleIdx="0" presStyleCnt="4">
        <dgm:presLayoutVars>
          <dgm:bulletEnabled val="1"/>
        </dgm:presLayoutVars>
      </dgm:prSet>
      <dgm:spPr/>
      <dgm:t>
        <a:bodyPr/>
        <a:lstStyle/>
        <a:p>
          <a:endParaRPr lang="en-US"/>
        </a:p>
      </dgm:t>
    </dgm:pt>
    <dgm:pt modelId="{A30C0821-8C3A-475B-B381-063BFAC8DE87}" type="pres">
      <dgm:prSet presAssocID="{825B41C0-17BD-4468-BE61-EDC9BE42FCDF}" presName="spacerL" presStyleCnt="0"/>
      <dgm:spPr/>
      <dgm:t>
        <a:bodyPr/>
        <a:lstStyle/>
        <a:p>
          <a:endParaRPr lang="en-US"/>
        </a:p>
      </dgm:t>
    </dgm:pt>
    <dgm:pt modelId="{849067D4-0984-4C81-A907-1CF5285A7310}" type="pres">
      <dgm:prSet presAssocID="{825B41C0-17BD-4468-BE61-EDC9BE42FCDF}" presName="sibTrans" presStyleLbl="sibTrans2D1" presStyleIdx="0" presStyleCnt="3"/>
      <dgm:spPr/>
      <dgm:t>
        <a:bodyPr/>
        <a:lstStyle/>
        <a:p>
          <a:endParaRPr lang="en-US"/>
        </a:p>
      </dgm:t>
    </dgm:pt>
    <dgm:pt modelId="{347C9FD0-2D20-4279-BB7E-956B842A83E1}" type="pres">
      <dgm:prSet presAssocID="{825B41C0-17BD-4468-BE61-EDC9BE42FCDF}" presName="spacerR" presStyleCnt="0"/>
      <dgm:spPr/>
      <dgm:t>
        <a:bodyPr/>
        <a:lstStyle/>
        <a:p>
          <a:endParaRPr lang="en-US"/>
        </a:p>
      </dgm:t>
    </dgm:pt>
    <dgm:pt modelId="{FF661012-046C-4C92-8991-0F3955052821}" type="pres">
      <dgm:prSet presAssocID="{28FE062C-F8AC-4332-8349-522E0B90CEEF}" presName="node" presStyleLbl="node1" presStyleIdx="1" presStyleCnt="4">
        <dgm:presLayoutVars>
          <dgm:bulletEnabled val="1"/>
        </dgm:presLayoutVars>
      </dgm:prSet>
      <dgm:spPr/>
      <dgm:t>
        <a:bodyPr/>
        <a:lstStyle/>
        <a:p>
          <a:endParaRPr lang="en-US"/>
        </a:p>
      </dgm:t>
    </dgm:pt>
    <dgm:pt modelId="{4612534F-B37D-4AF6-8713-1932D11B7AB5}" type="pres">
      <dgm:prSet presAssocID="{4A379BFD-3F74-44AF-8055-BD2121392B99}" presName="spacerL" presStyleCnt="0"/>
      <dgm:spPr/>
      <dgm:t>
        <a:bodyPr/>
        <a:lstStyle/>
        <a:p>
          <a:endParaRPr lang="en-US"/>
        </a:p>
      </dgm:t>
    </dgm:pt>
    <dgm:pt modelId="{C9155668-2DCB-4D2B-B4AF-C2D1D6CB8E65}" type="pres">
      <dgm:prSet presAssocID="{4A379BFD-3F74-44AF-8055-BD2121392B99}" presName="sibTrans" presStyleLbl="sibTrans2D1" presStyleIdx="1" presStyleCnt="3"/>
      <dgm:spPr/>
      <dgm:t>
        <a:bodyPr/>
        <a:lstStyle/>
        <a:p>
          <a:endParaRPr lang="en-US"/>
        </a:p>
      </dgm:t>
    </dgm:pt>
    <dgm:pt modelId="{A0C041F5-A1D3-4367-BE46-DC4EEABCB679}" type="pres">
      <dgm:prSet presAssocID="{4A379BFD-3F74-44AF-8055-BD2121392B99}" presName="spacerR" presStyleCnt="0"/>
      <dgm:spPr/>
      <dgm:t>
        <a:bodyPr/>
        <a:lstStyle/>
        <a:p>
          <a:endParaRPr lang="en-US"/>
        </a:p>
      </dgm:t>
    </dgm:pt>
    <dgm:pt modelId="{81578CC7-1BDD-4668-A4FD-A0C98C8EEA92}" type="pres">
      <dgm:prSet presAssocID="{E04432C3-0340-4A1A-A0C7-BC6BC3D29A5B}" presName="node" presStyleLbl="node1" presStyleIdx="2" presStyleCnt="4">
        <dgm:presLayoutVars>
          <dgm:bulletEnabled val="1"/>
        </dgm:presLayoutVars>
      </dgm:prSet>
      <dgm:spPr/>
      <dgm:t>
        <a:bodyPr/>
        <a:lstStyle/>
        <a:p>
          <a:endParaRPr lang="en-US"/>
        </a:p>
      </dgm:t>
    </dgm:pt>
    <dgm:pt modelId="{C6A6000B-8EED-420B-8A5F-A3BBBF965C1E}" type="pres">
      <dgm:prSet presAssocID="{946A9330-2364-48C2-8A3F-93B74AC0DC65}" presName="spacerL" presStyleCnt="0"/>
      <dgm:spPr/>
      <dgm:t>
        <a:bodyPr/>
        <a:lstStyle/>
        <a:p>
          <a:endParaRPr lang="en-US"/>
        </a:p>
      </dgm:t>
    </dgm:pt>
    <dgm:pt modelId="{6D5F3C7F-DF3E-401F-AACC-1392E7D56651}" type="pres">
      <dgm:prSet presAssocID="{946A9330-2364-48C2-8A3F-93B74AC0DC65}" presName="sibTrans" presStyleLbl="sibTrans2D1" presStyleIdx="2" presStyleCnt="3"/>
      <dgm:spPr/>
      <dgm:t>
        <a:bodyPr/>
        <a:lstStyle/>
        <a:p>
          <a:endParaRPr lang="en-US"/>
        </a:p>
      </dgm:t>
    </dgm:pt>
    <dgm:pt modelId="{3B7127E1-B55F-4B34-876A-64C8A803B114}" type="pres">
      <dgm:prSet presAssocID="{946A9330-2364-48C2-8A3F-93B74AC0DC65}" presName="spacerR" presStyleCnt="0"/>
      <dgm:spPr/>
      <dgm:t>
        <a:bodyPr/>
        <a:lstStyle/>
        <a:p>
          <a:endParaRPr lang="en-US"/>
        </a:p>
      </dgm:t>
    </dgm:pt>
    <dgm:pt modelId="{36C43912-A4BF-4969-BFB0-837DFDE8FAFD}" type="pres">
      <dgm:prSet presAssocID="{0E16EDB6-02FE-4FFE-9C07-094F33173474}" presName="node" presStyleLbl="node1" presStyleIdx="3" presStyleCnt="4">
        <dgm:presLayoutVars>
          <dgm:bulletEnabled val="1"/>
        </dgm:presLayoutVars>
      </dgm:prSet>
      <dgm:spPr/>
      <dgm:t>
        <a:bodyPr/>
        <a:lstStyle/>
        <a:p>
          <a:endParaRPr lang="en-US"/>
        </a:p>
      </dgm:t>
    </dgm:pt>
  </dgm:ptLst>
  <dgm:cxnLst>
    <dgm:cxn modelId="{C5D6E6F1-73D7-47BD-BC1A-08BD70A0A7CA}" type="presOf" srcId="{ED475AF2-893A-4111-98F4-313F6B2775EA}" destId="{98CE7F0B-CFF2-43FF-90F5-AE369D77D4AA}" srcOrd="0" destOrd="0" presId="urn:microsoft.com/office/officeart/2005/8/layout/equation1"/>
    <dgm:cxn modelId="{CA1E47E6-4CE7-4FCA-BB71-8ADD6843DA67}" srcId="{ED475AF2-893A-4111-98F4-313F6B2775EA}" destId="{0E16EDB6-02FE-4FFE-9C07-094F33173474}" srcOrd="3" destOrd="0" parTransId="{2C525A7C-5DB0-427E-B395-388C8F83EB82}" sibTransId="{3D554656-C277-42B8-B86D-752FBEB81F2E}"/>
    <dgm:cxn modelId="{21FFEBCB-9EC0-47DF-8F5A-7D430100E6D8}" type="presOf" srcId="{0E16EDB6-02FE-4FFE-9C07-094F33173474}" destId="{36C43912-A4BF-4969-BFB0-837DFDE8FAFD}" srcOrd="0" destOrd="0" presId="urn:microsoft.com/office/officeart/2005/8/layout/equation1"/>
    <dgm:cxn modelId="{5553A180-A3C3-4738-89CF-C76F85FE913E}" type="presOf" srcId="{E04432C3-0340-4A1A-A0C7-BC6BC3D29A5B}" destId="{81578CC7-1BDD-4668-A4FD-A0C98C8EEA92}" srcOrd="0" destOrd="0" presId="urn:microsoft.com/office/officeart/2005/8/layout/equation1"/>
    <dgm:cxn modelId="{09DEA734-C5D1-471A-89C3-0153070C0622}" type="presOf" srcId="{946A9330-2364-48C2-8A3F-93B74AC0DC65}" destId="{6D5F3C7F-DF3E-401F-AACC-1392E7D56651}" srcOrd="0" destOrd="0" presId="urn:microsoft.com/office/officeart/2005/8/layout/equation1"/>
    <dgm:cxn modelId="{AB57319A-4E53-42E4-B257-315CBEF8E630}" type="presOf" srcId="{E2557B3F-C839-4F4F-AFC0-AF08DFFD101D}" destId="{D73407B1-879D-43BD-8D51-6CB8B42A6935}" srcOrd="0" destOrd="0" presId="urn:microsoft.com/office/officeart/2005/8/layout/equation1"/>
    <dgm:cxn modelId="{3A281DD8-FBF8-4E57-9131-762C1794FEDA}" srcId="{ED475AF2-893A-4111-98F4-313F6B2775EA}" destId="{E2557B3F-C839-4F4F-AFC0-AF08DFFD101D}" srcOrd="0" destOrd="0" parTransId="{ED6D9B18-7079-4B59-84B3-9F4AC2B6E230}" sibTransId="{825B41C0-17BD-4468-BE61-EDC9BE42FCDF}"/>
    <dgm:cxn modelId="{C0EEA57D-5610-4CAA-A21A-E53728C5D392}" type="presOf" srcId="{4A379BFD-3F74-44AF-8055-BD2121392B99}" destId="{C9155668-2DCB-4D2B-B4AF-C2D1D6CB8E65}" srcOrd="0" destOrd="0" presId="urn:microsoft.com/office/officeart/2005/8/layout/equation1"/>
    <dgm:cxn modelId="{97AE2460-3633-47B5-AB39-659DB06D299E}" type="presOf" srcId="{28FE062C-F8AC-4332-8349-522E0B90CEEF}" destId="{FF661012-046C-4C92-8991-0F3955052821}" srcOrd="0" destOrd="0" presId="urn:microsoft.com/office/officeart/2005/8/layout/equation1"/>
    <dgm:cxn modelId="{A216880B-8C62-4877-99A2-EEF3D606C4A0}" srcId="{ED475AF2-893A-4111-98F4-313F6B2775EA}" destId="{28FE062C-F8AC-4332-8349-522E0B90CEEF}" srcOrd="1" destOrd="0" parTransId="{E8C21EF3-592F-4DED-ADE0-6AC68065D763}" sibTransId="{4A379BFD-3F74-44AF-8055-BD2121392B99}"/>
    <dgm:cxn modelId="{6A17E75F-A7F4-48D0-8593-2B43C4AF11CC}" type="presOf" srcId="{825B41C0-17BD-4468-BE61-EDC9BE42FCDF}" destId="{849067D4-0984-4C81-A907-1CF5285A7310}" srcOrd="0" destOrd="0" presId="urn:microsoft.com/office/officeart/2005/8/layout/equation1"/>
    <dgm:cxn modelId="{C05690E7-4574-41F4-B393-7EA81002FCAC}" srcId="{ED475AF2-893A-4111-98F4-313F6B2775EA}" destId="{E04432C3-0340-4A1A-A0C7-BC6BC3D29A5B}" srcOrd="2" destOrd="0" parTransId="{DFEFEA7C-0A83-4535-BB39-CBC18C06D925}" sibTransId="{946A9330-2364-48C2-8A3F-93B74AC0DC65}"/>
    <dgm:cxn modelId="{9577E338-AB8A-489D-96E0-C82AFFF68CB0}" type="presParOf" srcId="{98CE7F0B-CFF2-43FF-90F5-AE369D77D4AA}" destId="{D73407B1-879D-43BD-8D51-6CB8B42A6935}" srcOrd="0" destOrd="0" presId="urn:microsoft.com/office/officeart/2005/8/layout/equation1"/>
    <dgm:cxn modelId="{D21B50E9-273B-4F6C-91F4-BA31B32EAFD0}" type="presParOf" srcId="{98CE7F0B-CFF2-43FF-90F5-AE369D77D4AA}" destId="{A30C0821-8C3A-475B-B381-063BFAC8DE87}" srcOrd="1" destOrd="0" presId="urn:microsoft.com/office/officeart/2005/8/layout/equation1"/>
    <dgm:cxn modelId="{73F51B2E-DC74-4E9A-98A3-E32EA8DF2F26}" type="presParOf" srcId="{98CE7F0B-CFF2-43FF-90F5-AE369D77D4AA}" destId="{849067D4-0984-4C81-A907-1CF5285A7310}" srcOrd="2" destOrd="0" presId="urn:microsoft.com/office/officeart/2005/8/layout/equation1"/>
    <dgm:cxn modelId="{6A36706E-4502-4516-8E06-3E795F0FF568}" type="presParOf" srcId="{98CE7F0B-CFF2-43FF-90F5-AE369D77D4AA}" destId="{347C9FD0-2D20-4279-BB7E-956B842A83E1}" srcOrd="3" destOrd="0" presId="urn:microsoft.com/office/officeart/2005/8/layout/equation1"/>
    <dgm:cxn modelId="{196A641C-465E-423F-BC4D-6AEC89A52897}" type="presParOf" srcId="{98CE7F0B-CFF2-43FF-90F5-AE369D77D4AA}" destId="{FF661012-046C-4C92-8991-0F3955052821}" srcOrd="4" destOrd="0" presId="urn:microsoft.com/office/officeart/2005/8/layout/equation1"/>
    <dgm:cxn modelId="{EB9329CC-9803-4882-8E8F-4020A04D8DE6}" type="presParOf" srcId="{98CE7F0B-CFF2-43FF-90F5-AE369D77D4AA}" destId="{4612534F-B37D-4AF6-8713-1932D11B7AB5}" srcOrd="5" destOrd="0" presId="urn:microsoft.com/office/officeart/2005/8/layout/equation1"/>
    <dgm:cxn modelId="{39F8A362-82B5-48B8-8E0D-784CADCD60C0}" type="presParOf" srcId="{98CE7F0B-CFF2-43FF-90F5-AE369D77D4AA}" destId="{C9155668-2DCB-4D2B-B4AF-C2D1D6CB8E65}" srcOrd="6" destOrd="0" presId="urn:microsoft.com/office/officeart/2005/8/layout/equation1"/>
    <dgm:cxn modelId="{FFDE2422-774F-4ED4-981B-E2ADBAB6AEEF}" type="presParOf" srcId="{98CE7F0B-CFF2-43FF-90F5-AE369D77D4AA}" destId="{A0C041F5-A1D3-4367-BE46-DC4EEABCB679}" srcOrd="7" destOrd="0" presId="urn:microsoft.com/office/officeart/2005/8/layout/equation1"/>
    <dgm:cxn modelId="{30F4BBBB-D31B-4CB0-A206-CDE0A2274D3B}" type="presParOf" srcId="{98CE7F0B-CFF2-43FF-90F5-AE369D77D4AA}" destId="{81578CC7-1BDD-4668-A4FD-A0C98C8EEA92}" srcOrd="8" destOrd="0" presId="urn:microsoft.com/office/officeart/2005/8/layout/equation1"/>
    <dgm:cxn modelId="{1BEE01E8-2A02-48A1-9C6A-DFFFDBFDE6F0}" type="presParOf" srcId="{98CE7F0B-CFF2-43FF-90F5-AE369D77D4AA}" destId="{C6A6000B-8EED-420B-8A5F-A3BBBF965C1E}" srcOrd="9" destOrd="0" presId="urn:microsoft.com/office/officeart/2005/8/layout/equation1"/>
    <dgm:cxn modelId="{C60BCD05-55EE-48B9-8EBD-97B58DF5EE23}" type="presParOf" srcId="{98CE7F0B-CFF2-43FF-90F5-AE369D77D4AA}" destId="{6D5F3C7F-DF3E-401F-AACC-1392E7D56651}" srcOrd="10" destOrd="0" presId="urn:microsoft.com/office/officeart/2005/8/layout/equation1"/>
    <dgm:cxn modelId="{E5472DDC-5C6C-449F-B3D3-182EE9D1DAA9}" type="presParOf" srcId="{98CE7F0B-CFF2-43FF-90F5-AE369D77D4AA}" destId="{3B7127E1-B55F-4B34-876A-64C8A803B114}" srcOrd="11" destOrd="0" presId="urn:microsoft.com/office/officeart/2005/8/layout/equation1"/>
    <dgm:cxn modelId="{E9E27105-F34A-46F9-B083-9E8E861F1E5B}" type="presParOf" srcId="{98CE7F0B-CFF2-43FF-90F5-AE369D77D4AA}" destId="{36C43912-A4BF-4969-BFB0-837DFDE8FAFD}" srcOrd="12" destOrd="0" presId="urn:microsoft.com/office/officeart/2005/8/layout/equatio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742495F-2BA6-4BF1-BFF7-EB372B6F01AF}" type="doc">
      <dgm:prSet loTypeId="urn:microsoft.com/office/officeart/2005/8/layout/hList1" loCatId="list" qsTypeId="urn:microsoft.com/office/officeart/2005/8/quickstyle/simple1" qsCatId="simple" csTypeId="urn:microsoft.com/office/officeart/2005/8/colors/accent1_1" csCatId="accent1" phldr="1"/>
      <dgm:spPr/>
      <dgm:t>
        <a:bodyPr/>
        <a:lstStyle/>
        <a:p>
          <a:endParaRPr lang="en-US"/>
        </a:p>
      </dgm:t>
    </dgm:pt>
    <dgm:pt modelId="{A2B612B6-AA18-4034-8593-A0966C93D837}">
      <dgm:prSet phldrT="[Text]" custT="1"/>
      <dgm:spPr/>
      <dgm:t>
        <a:bodyPr/>
        <a:lstStyle/>
        <a:p>
          <a:r>
            <a:rPr lang="en-US" sz="1400" b="1"/>
            <a:t>Chapter Meetings</a:t>
          </a:r>
        </a:p>
      </dgm:t>
    </dgm:pt>
    <dgm:pt modelId="{D7CD8CDF-608B-4A0B-87A0-DC492E723E85}" type="parTrans" cxnId="{57DCFEF2-11FD-43A3-9A8E-9B6DC9A5BEAF}">
      <dgm:prSet/>
      <dgm:spPr/>
      <dgm:t>
        <a:bodyPr/>
        <a:lstStyle/>
        <a:p>
          <a:endParaRPr lang="en-US"/>
        </a:p>
      </dgm:t>
    </dgm:pt>
    <dgm:pt modelId="{109246B0-426A-41BD-B914-2939D26D6040}" type="sibTrans" cxnId="{57DCFEF2-11FD-43A3-9A8E-9B6DC9A5BEAF}">
      <dgm:prSet/>
      <dgm:spPr/>
      <dgm:t>
        <a:bodyPr/>
        <a:lstStyle/>
        <a:p>
          <a:endParaRPr lang="en-US"/>
        </a:p>
      </dgm:t>
    </dgm:pt>
    <dgm:pt modelId="{1024374C-203C-493B-B3F6-A24574B7104E}">
      <dgm:prSet phldrT="[Text]" custT="1"/>
      <dgm:spPr/>
      <dgm:t>
        <a:bodyPr/>
        <a:lstStyle/>
        <a:p>
          <a:r>
            <a:rPr lang="en-US" sz="1400" dirty="0"/>
            <a:t>Monthly - time and place as determined by your chapter officers</a:t>
          </a:r>
        </a:p>
      </dgm:t>
    </dgm:pt>
    <dgm:pt modelId="{67E828C9-9330-4035-B44C-21B8F0F215EE}" type="parTrans" cxnId="{0D4F3FED-3DB8-429F-9D4B-8D2CAEC654CD}">
      <dgm:prSet/>
      <dgm:spPr/>
      <dgm:t>
        <a:bodyPr/>
        <a:lstStyle/>
        <a:p>
          <a:endParaRPr lang="en-US"/>
        </a:p>
      </dgm:t>
    </dgm:pt>
    <dgm:pt modelId="{79AD1679-B7C0-4CD6-93C3-ABA957CF495B}" type="sibTrans" cxnId="{0D4F3FED-3DB8-429F-9D4B-8D2CAEC654CD}">
      <dgm:prSet/>
      <dgm:spPr/>
      <dgm:t>
        <a:bodyPr/>
        <a:lstStyle/>
        <a:p>
          <a:endParaRPr lang="en-US"/>
        </a:p>
      </dgm:t>
    </dgm:pt>
    <dgm:pt modelId="{7F648A28-4CC7-4433-AC25-653A78E50370}">
      <dgm:prSet phldrT="[Text]" custT="1"/>
      <dgm:spPr/>
      <dgm:t>
        <a:bodyPr/>
        <a:lstStyle/>
        <a:p>
          <a:r>
            <a:rPr lang="en-US" sz="1400" b="1" dirty="0"/>
            <a:t>Region meetings</a:t>
          </a:r>
        </a:p>
      </dgm:t>
    </dgm:pt>
    <dgm:pt modelId="{E29032FA-D4AD-4968-97FA-7F6BEB56038B}" type="parTrans" cxnId="{EDEE1165-A740-40B8-A5C6-F44E9A239AF2}">
      <dgm:prSet/>
      <dgm:spPr/>
      <dgm:t>
        <a:bodyPr/>
        <a:lstStyle/>
        <a:p>
          <a:endParaRPr lang="en-US"/>
        </a:p>
      </dgm:t>
    </dgm:pt>
    <dgm:pt modelId="{F0648923-0C05-414A-9DF1-1A840D087237}" type="sibTrans" cxnId="{EDEE1165-A740-40B8-A5C6-F44E9A239AF2}">
      <dgm:prSet/>
      <dgm:spPr/>
      <dgm:t>
        <a:bodyPr/>
        <a:lstStyle/>
        <a:p>
          <a:endParaRPr lang="en-US"/>
        </a:p>
      </dgm:t>
    </dgm:pt>
    <dgm:pt modelId="{069375EC-EADF-4D87-A5A1-06DA30B9A27B}">
      <dgm:prSet phldrT="[Text]" custT="1"/>
      <dgm:spPr/>
      <dgm:t>
        <a:bodyPr/>
        <a:lstStyle/>
        <a:p>
          <a:r>
            <a:rPr lang="en-US" sz="1400"/>
            <a:t>Two meetings a year:</a:t>
          </a:r>
        </a:p>
      </dgm:t>
    </dgm:pt>
    <dgm:pt modelId="{E865CB4F-DD07-495D-8285-8D6EF2FD3C0F}" type="parTrans" cxnId="{02840B3F-04C3-4FAC-90D5-64640A596151}">
      <dgm:prSet/>
      <dgm:spPr/>
      <dgm:t>
        <a:bodyPr/>
        <a:lstStyle/>
        <a:p>
          <a:endParaRPr lang="en-US"/>
        </a:p>
      </dgm:t>
    </dgm:pt>
    <dgm:pt modelId="{6E442527-6F00-4AD3-9D70-A09487307C09}" type="sibTrans" cxnId="{02840B3F-04C3-4FAC-90D5-64640A596151}">
      <dgm:prSet/>
      <dgm:spPr/>
      <dgm:t>
        <a:bodyPr/>
        <a:lstStyle/>
        <a:p>
          <a:endParaRPr lang="en-US"/>
        </a:p>
      </dgm:t>
    </dgm:pt>
    <dgm:pt modelId="{29DF7373-6267-4B79-983C-2F7CC2EA7798}">
      <dgm:prSet phldrT="[Text]" custT="1"/>
      <dgm:spPr/>
      <dgm:t>
        <a:bodyPr/>
        <a:lstStyle/>
        <a:p>
          <a:r>
            <a:rPr lang="en-US" sz="1400"/>
            <a:t>Spring Meeting</a:t>
          </a:r>
        </a:p>
      </dgm:t>
    </dgm:pt>
    <dgm:pt modelId="{84CB8736-37E0-4FBB-9823-B497F3612069}" type="parTrans" cxnId="{FA29BC64-5853-4CB6-ADC1-C5E15A57A223}">
      <dgm:prSet/>
      <dgm:spPr/>
      <dgm:t>
        <a:bodyPr/>
        <a:lstStyle/>
        <a:p>
          <a:endParaRPr lang="en-US"/>
        </a:p>
      </dgm:t>
    </dgm:pt>
    <dgm:pt modelId="{9811A9AC-DD66-458E-910C-9571BEAD8287}" type="sibTrans" cxnId="{FA29BC64-5853-4CB6-ADC1-C5E15A57A223}">
      <dgm:prSet/>
      <dgm:spPr/>
      <dgm:t>
        <a:bodyPr/>
        <a:lstStyle/>
        <a:p>
          <a:endParaRPr lang="en-US"/>
        </a:p>
      </dgm:t>
    </dgm:pt>
    <dgm:pt modelId="{E2C24C12-B89F-43E8-AF9A-8CE80FC72E3F}">
      <dgm:prSet phldrT="[Text]" custT="1"/>
      <dgm:spPr/>
      <dgm:t>
        <a:bodyPr/>
        <a:lstStyle/>
        <a:p>
          <a:r>
            <a:rPr lang="en-US" sz="1400" b="1"/>
            <a:t>State meetings</a:t>
          </a:r>
        </a:p>
      </dgm:t>
    </dgm:pt>
    <dgm:pt modelId="{A06D4FC9-C6CB-4BC6-B114-2211D872ACF0}" type="parTrans" cxnId="{B2DD29E9-7FB1-4E0E-965F-645961A0B760}">
      <dgm:prSet/>
      <dgm:spPr/>
      <dgm:t>
        <a:bodyPr/>
        <a:lstStyle/>
        <a:p>
          <a:endParaRPr lang="en-US"/>
        </a:p>
      </dgm:t>
    </dgm:pt>
    <dgm:pt modelId="{752CF0CD-E7AB-43F3-A8E8-EAD4F91848AD}" type="sibTrans" cxnId="{B2DD29E9-7FB1-4E0E-965F-645961A0B760}">
      <dgm:prSet/>
      <dgm:spPr/>
      <dgm:t>
        <a:bodyPr/>
        <a:lstStyle/>
        <a:p>
          <a:endParaRPr lang="en-US"/>
        </a:p>
      </dgm:t>
    </dgm:pt>
    <dgm:pt modelId="{0CEC1352-5453-4A74-A67B-2130A5E32BBE}">
      <dgm:prSet phldrT="[Text]" custT="1"/>
      <dgm:spPr/>
      <dgm:t>
        <a:bodyPr/>
        <a:lstStyle/>
        <a:p>
          <a:r>
            <a:rPr lang="en-US" sz="1100"/>
            <a:t>Fall Board Meeting</a:t>
          </a:r>
        </a:p>
      </dgm:t>
    </dgm:pt>
    <dgm:pt modelId="{9ACBA16E-6172-4E53-80C2-8247F5322E96}" type="parTrans" cxnId="{15DB4746-8D71-4D14-8C77-EACAC5FDEBD2}">
      <dgm:prSet/>
      <dgm:spPr/>
      <dgm:t>
        <a:bodyPr/>
        <a:lstStyle/>
        <a:p>
          <a:endParaRPr lang="en-US"/>
        </a:p>
      </dgm:t>
    </dgm:pt>
    <dgm:pt modelId="{FB60B0D6-FB58-4ABD-B0CC-0043F279D9CB}" type="sibTrans" cxnId="{15DB4746-8D71-4D14-8C77-EACAC5FDEBD2}">
      <dgm:prSet/>
      <dgm:spPr/>
      <dgm:t>
        <a:bodyPr/>
        <a:lstStyle/>
        <a:p>
          <a:endParaRPr lang="en-US"/>
        </a:p>
      </dgm:t>
    </dgm:pt>
    <dgm:pt modelId="{9F46DC7E-E461-4391-93C8-335B2E87F10F}">
      <dgm:prSet phldrT="[Text]" custT="1"/>
      <dgm:spPr/>
      <dgm:t>
        <a:bodyPr/>
        <a:lstStyle/>
        <a:p>
          <a:r>
            <a:rPr lang="en-US" sz="1400"/>
            <a:t>Meeting time and location determined by your Region Director.  More meetings may be called by the Region Director</a:t>
          </a:r>
        </a:p>
      </dgm:t>
    </dgm:pt>
    <dgm:pt modelId="{08301ECA-B741-4D77-9E24-DE09C315384A}" type="parTrans" cxnId="{558787AF-E5FB-494C-8D36-33199BFEF30A}">
      <dgm:prSet/>
      <dgm:spPr/>
      <dgm:t>
        <a:bodyPr/>
        <a:lstStyle/>
        <a:p>
          <a:endParaRPr lang="en-US"/>
        </a:p>
      </dgm:t>
    </dgm:pt>
    <dgm:pt modelId="{04B3F9DA-BFAC-4E7A-9FD0-4CFF910A7833}" type="sibTrans" cxnId="{558787AF-E5FB-494C-8D36-33199BFEF30A}">
      <dgm:prSet/>
      <dgm:spPr/>
      <dgm:t>
        <a:bodyPr/>
        <a:lstStyle/>
        <a:p>
          <a:endParaRPr lang="en-US"/>
        </a:p>
      </dgm:t>
    </dgm:pt>
    <dgm:pt modelId="{92830101-207D-4627-BF39-2B56DB105217}">
      <dgm:prSet phldrT="[Text]" custT="1"/>
      <dgm:spPr/>
      <dgm:t>
        <a:bodyPr/>
        <a:lstStyle/>
        <a:p>
          <a:r>
            <a:rPr lang="en-US" sz="1100"/>
            <a:t>Spring Board Meeting</a:t>
          </a:r>
        </a:p>
      </dgm:t>
    </dgm:pt>
    <dgm:pt modelId="{9E7D6B1B-99F7-453E-BD8F-C691D593D803}" type="parTrans" cxnId="{5F0500E2-8ED4-438F-A6AD-B6CC137626F3}">
      <dgm:prSet/>
      <dgm:spPr/>
      <dgm:t>
        <a:bodyPr/>
        <a:lstStyle/>
        <a:p>
          <a:endParaRPr lang="en-US"/>
        </a:p>
      </dgm:t>
    </dgm:pt>
    <dgm:pt modelId="{9A20523A-62EE-4CD8-A6A0-27984FC817DF}" type="sibTrans" cxnId="{5F0500E2-8ED4-438F-A6AD-B6CC137626F3}">
      <dgm:prSet/>
      <dgm:spPr/>
      <dgm:t>
        <a:bodyPr/>
        <a:lstStyle/>
        <a:p>
          <a:endParaRPr lang="en-US"/>
        </a:p>
      </dgm:t>
    </dgm:pt>
    <dgm:pt modelId="{F5A2D1F5-21E4-4CD2-9C98-8BBF70C5C44F}">
      <dgm:prSet phldrT="[Text]" custT="1"/>
      <dgm:spPr/>
      <dgm:t>
        <a:bodyPr/>
        <a:lstStyle/>
        <a:p>
          <a:r>
            <a:rPr lang="en-US" sz="1100"/>
            <a:t>Annual conference</a:t>
          </a:r>
        </a:p>
      </dgm:t>
    </dgm:pt>
    <dgm:pt modelId="{5D26BD80-0CB6-4087-92C7-3060A678C8E2}" type="parTrans" cxnId="{C2083282-3E40-48DF-92AF-FD272E701BDB}">
      <dgm:prSet/>
      <dgm:spPr/>
      <dgm:t>
        <a:bodyPr/>
        <a:lstStyle/>
        <a:p>
          <a:endParaRPr lang="en-US"/>
        </a:p>
      </dgm:t>
    </dgm:pt>
    <dgm:pt modelId="{D501A8B1-6A52-4A8E-9F67-D3A0FA59E7D8}" type="sibTrans" cxnId="{C2083282-3E40-48DF-92AF-FD272E701BDB}">
      <dgm:prSet/>
      <dgm:spPr/>
      <dgm:t>
        <a:bodyPr/>
        <a:lstStyle/>
        <a:p>
          <a:endParaRPr lang="en-US"/>
        </a:p>
      </dgm:t>
    </dgm:pt>
    <dgm:pt modelId="{26B0E91D-C11F-414F-8297-2DF426DC395E}">
      <dgm:prSet phldrT="[Text]" custT="1"/>
      <dgm:spPr/>
      <dgm:t>
        <a:bodyPr/>
        <a:lstStyle/>
        <a:p>
          <a:r>
            <a:rPr lang="en-US" sz="1400"/>
            <a:t>Voting Rights - as long as you have paid your dues and support the NYSWI mission, you always have voting rights at chapter meetings</a:t>
          </a:r>
        </a:p>
      </dgm:t>
    </dgm:pt>
    <dgm:pt modelId="{51D772B3-EBF8-493C-9D13-2AA3019A41E7}" type="parTrans" cxnId="{41D9E472-50D7-4D36-8AC9-CEFCD1A4CBE2}">
      <dgm:prSet/>
      <dgm:spPr/>
      <dgm:t>
        <a:bodyPr/>
        <a:lstStyle/>
        <a:p>
          <a:endParaRPr lang="en-US"/>
        </a:p>
      </dgm:t>
    </dgm:pt>
    <dgm:pt modelId="{933DF74D-0830-42BD-A841-5FFD83AEBC76}" type="sibTrans" cxnId="{41D9E472-50D7-4D36-8AC9-CEFCD1A4CBE2}">
      <dgm:prSet/>
      <dgm:spPr/>
      <dgm:t>
        <a:bodyPr/>
        <a:lstStyle/>
        <a:p>
          <a:endParaRPr lang="en-US"/>
        </a:p>
      </dgm:t>
    </dgm:pt>
    <dgm:pt modelId="{E8ABA699-02B5-4D6F-AEB4-D27DE16AE581}">
      <dgm:prSet phldrT="[Text]" custT="1"/>
      <dgm:spPr/>
      <dgm:t>
        <a:bodyPr/>
        <a:lstStyle/>
        <a:p>
          <a:endParaRPr lang="en-US" sz="1400"/>
        </a:p>
      </dgm:t>
    </dgm:pt>
    <dgm:pt modelId="{6EA3F40D-41A1-4761-A4EA-DAC87423AE97}" type="parTrans" cxnId="{8BD736D3-4DB7-4524-91F5-B5E4728227CE}">
      <dgm:prSet/>
      <dgm:spPr/>
      <dgm:t>
        <a:bodyPr/>
        <a:lstStyle/>
        <a:p>
          <a:endParaRPr lang="en-US"/>
        </a:p>
      </dgm:t>
    </dgm:pt>
    <dgm:pt modelId="{5FEB9359-62FD-46F8-9184-39CA934DB2C7}" type="sibTrans" cxnId="{8BD736D3-4DB7-4524-91F5-B5E4728227CE}">
      <dgm:prSet/>
      <dgm:spPr/>
      <dgm:t>
        <a:bodyPr/>
        <a:lstStyle/>
        <a:p>
          <a:endParaRPr lang="en-US"/>
        </a:p>
      </dgm:t>
    </dgm:pt>
    <dgm:pt modelId="{5F3C2957-C72A-408F-A017-7F2BA470167A}">
      <dgm:prSet phldrT="[Text]" custT="1"/>
      <dgm:spPr/>
      <dgm:t>
        <a:bodyPr/>
        <a:lstStyle/>
        <a:p>
          <a:r>
            <a:rPr lang="en-US" sz="1400"/>
            <a:t>Voting Rights - as long as you have paid your dues and support the NYSWI mission, you always have voting rights at Region meetings</a:t>
          </a:r>
        </a:p>
      </dgm:t>
    </dgm:pt>
    <dgm:pt modelId="{B2C43960-469A-4D1A-9D0F-E8160627492E}" type="parTrans" cxnId="{E603B71E-B4EE-4BC0-8036-A58CFCB6D292}">
      <dgm:prSet/>
      <dgm:spPr/>
      <dgm:t>
        <a:bodyPr/>
        <a:lstStyle/>
        <a:p>
          <a:endParaRPr lang="en-US"/>
        </a:p>
      </dgm:t>
    </dgm:pt>
    <dgm:pt modelId="{A30A2718-123A-461A-B807-FC2EA14AD7F7}" type="sibTrans" cxnId="{E603B71E-B4EE-4BC0-8036-A58CFCB6D292}">
      <dgm:prSet/>
      <dgm:spPr/>
      <dgm:t>
        <a:bodyPr/>
        <a:lstStyle/>
        <a:p>
          <a:endParaRPr lang="en-US"/>
        </a:p>
      </dgm:t>
    </dgm:pt>
    <dgm:pt modelId="{F46F0A8B-857C-4854-B837-C565C8D29874}">
      <dgm:prSet phldrT="[Text]" custT="1"/>
      <dgm:spPr/>
      <dgm:t>
        <a:bodyPr/>
        <a:lstStyle/>
        <a:p>
          <a:endParaRPr lang="en-US" sz="1400"/>
        </a:p>
      </dgm:t>
    </dgm:pt>
    <dgm:pt modelId="{B250A2E8-2323-4907-8CD3-0C3D2086EE63}" type="parTrans" cxnId="{972B7108-047F-412B-ABCD-92457BA95465}">
      <dgm:prSet/>
      <dgm:spPr/>
      <dgm:t>
        <a:bodyPr/>
        <a:lstStyle/>
        <a:p>
          <a:endParaRPr lang="en-US"/>
        </a:p>
      </dgm:t>
    </dgm:pt>
    <dgm:pt modelId="{39C7CAE8-6A37-494F-A8FF-473589FD1263}" type="sibTrans" cxnId="{972B7108-047F-412B-ABCD-92457BA95465}">
      <dgm:prSet/>
      <dgm:spPr/>
      <dgm:t>
        <a:bodyPr/>
        <a:lstStyle/>
        <a:p>
          <a:endParaRPr lang="en-US"/>
        </a:p>
      </dgm:t>
    </dgm:pt>
    <dgm:pt modelId="{8A83954B-B28B-4C0C-B2B1-BC74DC0C4B8B}">
      <dgm:prSet phldrT="[Text]" custT="1"/>
      <dgm:spPr/>
      <dgm:t>
        <a:bodyPr/>
        <a:lstStyle/>
        <a:p>
          <a:r>
            <a:rPr lang="en-US" sz="1100" dirty="0"/>
            <a:t>Voting Rights - as long as you have paid your dues and support the </a:t>
          </a:r>
          <a:r>
            <a:rPr lang="en-US" sz="1100" dirty="0" err="1"/>
            <a:t>NYSWI</a:t>
          </a:r>
          <a:r>
            <a:rPr lang="en-US" sz="1100" dirty="0"/>
            <a:t> mission, you always have voting rights at the Annual Conference.  In addition, all members are welcome to attend the Fall and Spring Board meetings, but only the members of the board vote at these meeting.  Members only have voting rights at board meetings if a special member meeting has been called</a:t>
          </a:r>
        </a:p>
      </dgm:t>
    </dgm:pt>
    <dgm:pt modelId="{DFE2705B-0B7A-4745-8E05-5BDBE70C76CD}" type="parTrans" cxnId="{D76B3ED3-7415-4877-9B3D-065D713179D3}">
      <dgm:prSet/>
      <dgm:spPr/>
      <dgm:t>
        <a:bodyPr/>
        <a:lstStyle/>
        <a:p>
          <a:endParaRPr lang="en-US"/>
        </a:p>
      </dgm:t>
    </dgm:pt>
    <dgm:pt modelId="{1CF0987A-65C6-477D-86B2-3AF049F15422}" type="sibTrans" cxnId="{D76B3ED3-7415-4877-9B3D-065D713179D3}">
      <dgm:prSet/>
      <dgm:spPr/>
      <dgm:t>
        <a:bodyPr/>
        <a:lstStyle/>
        <a:p>
          <a:endParaRPr lang="en-US"/>
        </a:p>
      </dgm:t>
    </dgm:pt>
    <dgm:pt modelId="{2F069024-6ABA-4B7E-B36B-829AB7D54C27}">
      <dgm:prSet phldrT="[Text]" custT="1"/>
      <dgm:spPr/>
      <dgm:t>
        <a:bodyPr/>
        <a:lstStyle/>
        <a:p>
          <a:endParaRPr lang="en-US" sz="1100"/>
        </a:p>
      </dgm:t>
    </dgm:pt>
    <dgm:pt modelId="{E0EF17DC-0E28-43FA-8016-14272BE4962A}" type="parTrans" cxnId="{37AC886A-5754-4614-ABEA-410AB29BFE43}">
      <dgm:prSet/>
      <dgm:spPr/>
      <dgm:t>
        <a:bodyPr/>
        <a:lstStyle/>
        <a:p>
          <a:endParaRPr lang="en-US"/>
        </a:p>
      </dgm:t>
    </dgm:pt>
    <dgm:pt modelId="{12441BF4-5437-4C48-8CC6-BEEE9CEA6A5A}" type="sibTrans" cxnId="{37AC886A-5754-4614-ABEA-410AB29BFE43}">
      <dgm:prSet/>
      <dgm:spPr/>
      <dgm:t>
        <a:bodyPr/>
        <a:lstStyle/>
        <a:p>
          <a:endParaRPr lang="en-US"/>
        </a:p>
      </dgm:t>
    </dgm:pt>
    <dgm:pt modelId="{50A460FF-08C8-4F11-91B5-3EBEBD0DE02E}">
      <dgm:prSet phldrT="[Text]" custT="1"/>
      <dgm:spPr/>
      <dgm:t>
        <a:bodyPr/>
        <a:lstStyle/>
        <a:p>
          <a:r>
            <a:rPr lang="en-US" sz="1400" dirty="0"/>
            <a:t>Fall meeting</a:t>
          </a:r>
        </a:p>
      </dgm:t>
    </dgm:pt>
    <dgm:pt modelId="{71DE227F-11C5-4D2C-82EC-3121D6AC167F}" type="parTrans" cxnId="{34459E7B-BC4E-4417-A91F-BC76A5D6C068}">
      <dgm:prSet/>
      <dgm:spPr/>
      <dgm:t>
        <a:bodyPr/>
        <a:lstStyle/>
        <a:p>
          <a:endParaRPr lang="en-US"/>
        </a:p>
      </dgm:t>
    </dgm:pt>
    <dgm:pt modelId="{081FDB88-3220-4F4F-AD55-5C7F233E239D}" type="sibTrans" cxnId="{34459E7B-BC4E-4417-A91F-BC76A5D6C068}">
      <dgm:prSet/>
      <dgm:spPr/>
      <dgm:t>
        <a:bodyPr/>
        <a:lstStyle/>
        <a:p>
          <a:endParaRPr lang="en-US"/>
        </a:p>
      </dgm:t>
    </dgm:pt>
    <dgm:pt modelId="{717D8643-FCDE-4A8A-A849-7D95C272DCAD}">
      <dgm:prSet phldrT="[Text]" custT="1"/>
      <dgm:spPr/>
      <dgm:t>
        <a:bodyPr/>
        <a:lstStyle/>
        <a:p>
          <a:r>
            <a:rPr lang="en-US" sz="1100"/>
            <a:t>Three Meetings a Year:</a:t>
          </a:r>
        </a:p>
      </dgm:t>
    </dgm:pt>
    <dgm:pt modelId="{764BE924-E098-4ECA-8FEC-D68CAE39B95B}" type="parTrans" cxnId="{20DAA8D4-55CA-455B-8639-71C8947099C8}">
      <dgm:prSet/>
      <dgm:spPr/>
      <dgm:t>
        <a:bodyPr/>
        <a:lstStyle/>
        <a:p>
          <a:endParaRPr lang="en-US"/>
        </a:p>
      </dgm:t>
    </dgm:pt>
    <dgm:pt modelId="{62A9F8B9-A7D2-41B4-AD28-C54A26BF0D3E}" type="sibTrans" cxnId="{20DAA8D4-55CA-455B-8639-71C8947099C8}">
      <dgm:prSet/>
      <dgm:spPr/>
      <dgm:t>
        <a:bodyPr/>
        <a:lstStyle/>
        <a:p>
          <a:endParaRPr lang="en-US"/>
        </a:p>
      </dgm:t>
    </dgm:pt>
    <dgm:pt modelId="{CA6DB999-8776-4E1A-9687-8A3399DBC240}">
      <dgm:prSet phldrT="[Text]" custT="1"/>
      <dgm:spPr/>
      <dgm:t>
        <a:bodyPr/>
        <a:lstStyle/>
        <a:p>
          <a:r>
            <a:rPr lang="en-US" sz="1100"/>
            <a:t>Meeeting time and location determined by the NYS Women Inc. Executive Committee</a:t>
          </a:r>
        </a:p>
      </dgm:t>
    </dgm:pt>
    <dgm:pt modelId="{B6592768-41CA-4E52-8659-AFAAB1E426B2}" type="parTrans" cxnId="{1A638DA2-C1A0-4EE7-A52E-269A27AFAB3B}">
      <dgm:prSet/>
      <dgm:spPr/>
      <dgm:t>
        <a:bodyPr/>
        <a:lstStyle/>
        <a:p>
          <a:endParaRPr lang="en-US"/>
        </a:p>
      </dgm:t>
    </dgm:pt>
    <dgm:pt modelId="{CBF0BCFB-25C4-45F3-BF8D-B45AFBD97893}" type="sibTrans" cxnId="{1A638DA2-C1A0-4EE7-A52E-269A27AFAB3B}">
      <dgm:prSet/>
      <dgm:spPr/>
      <dgm:t>
        <a:bodyPr/>
        <a:lstStyle/>
        <a:p>
          <a:endParaRPr lang="en-US"/>
        </a:p>
      </dgm:t>
    </dgm:pt>
    <dgm:pt modelId="{DDEC3C7B-D769-4578-B239-11A8DB2E6DAA}" type="pres">
      <dgm:prSet presAssocID="{7742495F-2BA6-4BF1-BFF7-EB372B6F01AF}" presName="Name0" presStyleCnt="0">
        <dgm:presLayoutVars>
          <dgm:dir/>
          <dgm:animLvl val="lvl"/>
          <dgm:resizeHandles val="exact"/>
        </dgm:presLayoutVars>
      </dgm:prSet>
      <dgm:spPr/>
      <dgm:t>
        <a:bodyPr/>
        <a:lstStyle/>
        <a:p>
          <a:endParaRPr lang="en-US"/>
        </a:p>
      </dgm:t>
    </dgm:pt>
    <dgm:pt modelId="{E2D9722B-5A64-4137-BB8D-377A9B948181}" type="pres">
      <dgm:prSet presAssocID="{A2B612B6-AA18-4034-8593-A0966C93D837}" presName="composite" presStyleCnt="0"/>
      <dgm:spPr/>
      <dgm:t>
        <a:bodyPr/>
        <a:lstStyle/>
        <a:p>
          <a:endParaRPr lang="en-US"/>
        </a:p>
      </dgm:t>
    </dgm:pt>
    <dgm:pt modelId="{1C9B3EF8-DA48-443E-8E5B-E851982B2127}" type="pres">
      <dgm:prSet presAssocID="{A2B612B6-AA18-4034-8593-A0966C93D837}" presName="parTx" presStyleLbl="alignNode1" presStyleIdx="0" presStyleCnt="3">
        <dgm:presLayoutVars>
          <dgm:chMax val="0"/>
          <dgm:chPref val="0"/>
          <dgm:bulletEnabled val="1"/>
        </dgm:presLayoutVars>
      </dgm:prSet>
      <dgm:spPr/>
      <dgm:t>
        <a:bodyPr/>
        <a:lstStyle/>
        <a:p>
          <a:endParaRPr lang="en-US"/>
        </a:p>
      </dgm:t>
    </dgm:pt>
    <dgm:pt modelId="{1FC346C7-B797-4498-857B-39101EE69419}" type="pres">
      <dgm:prSet presAssocID="{A2B612B6-AA18-4034-8593-A0966C93D837}" presName="desTx" presStyleLbl="alignAccFollowNode1" presStyleIdx="0" presStyleCnt="3">
        <dgm:presLayoutVars>
          <dgm:bulletEnabled val="1"/>
        </dgm:presLayoutVars>
      </dgm:prSet>
      <dgm:spPr/>
      <dgm:t>
        <a:bodyPr/>
        <a:lstStyle/>
        <a:p>
          <a:endParaRPr lang="en-US"/>
        </a:p>
      </dgm:t>
    </dgm:pt>
    <dgm:pt modelId="{31BCD061-C54B-40E6-9598-F2B5863DE350}" type="pres">
      <dgm:prSet presAssocID="{109246B0-426A-41BD-B914-2939D26D6040}" presName="space" presStyleCnt="0"/>
      <dgm:spPr/>
      <dgm:t>
        <a:bodyPr/>
        <a:lstStyle/>
        <a:p>
          <a:endParaRPr lang="en-US"/>
        </a:p>
      </dgm:t>
    </dgm:pt>
    <dgm:pt modelId="{6778466F-1C55-464C-99E4-8BB18592D2C8}" type="pres">
      <dgm:prSet presAssocID="{7F648A28-4CC7-4433-AC25-653A78E50370}" presName="composite" presStyleCnt="0"/>
      <dgm:spPr/>
      <dgm:t>
        <a:bodyPr/>
        <a:lstStyle/>
        <a:p>
          <a:endParaRPr lang="en-US"/>
        </a:p>
      </dgm:t>
    </dgm:pt>
    <dgm:pt modelId="{8AB87CFC-8FAC-4BA6-8480-68EA8A9417CB}" type="pres">
      <dgm:prSet presAssocID="{7F648A28-4CC7-4433-AC25-653A78E50370}" presName="parTx" presStyleLbl="alignNode1" presStyleIdx="1" presStyleCnt="3">
        <dgm:presLayoutVars>
          <dgm:chMax val="0"/>
          <dgm:chPref val="0"/>
          <dgm:bulletEnabled val="1"/>
        </dgm:presLayoutVars>
      </dgm:prSet>
      <dgm:spPr/>
      <dgm:t>
        <a:bodyPr/>
        <a:lstStyle/>
        <a:p>
          <a:endParaRPr lang="en-US"/>
        </a:p>
      </dgm:t>
    </dgm:pt>
    <dgm:pt modelId="{6BF9EF5D-D9C6-4158-8FAF-4CEBF6D425E8}" type="pres">
      <dgm:prSet presAssocID="{7F648A28-4CC7-4433-AC25-653A78E50370}" presName="desTx" presStyleLbl="alignAccFollowNode1" presStyleIdx="1" presStyleCnt="3">
        <dgm:presLayoutVars>
          <dgm:bulletEnabled val="1"/>
        </dgm:presLayoutVars>
      </dgm:prSet>
      <dgm:spPr/>
      <dgm:t>
        <a:bodyPr/>
        <a:lstStyle/>
        <a:p>
          <a:endParaRPr lang="en-US"/>
        </a:p>
      </dgm:t>
    </dgm:pt>
    <dgm:pt modelId="{2B1653D5-CC5A-4A84-A928-3703DC9F5D0B}" type="pres">
      <dgm:prSet presAssocID="{F0648923-0C05-414A-9DF1-1A840D087237}" presName="space" presStyleCnt="0"/>
      <dgm:spPr/>
      <dgm:t>
        <a:bodyPr/>
        <a:lstStyle/>
        <a:p>
          <a:endParaRPr lang="en-US"/>
        </a:p>
      </dgm:t>
    </dgm:pt>
    <dgm:pt modelId="{66D18B44-18B1-4470-B3FC-8B6473C41C4E}" type="pres">
      <dgm:prSet presAssocID="{E2C24C12-B89F-43E8-AF9A-8CE80FC72E3F}" presName="composite" presStyleCnt="0"/>
      <dgm:spPr/>
      <dgm:t>
        <a:bodyPr/>
        <a:lstStyle/>
        <a:p>
          <a:endParaRPr lang="en-US"/>
        </a:p>
      </dgm:t>
    </dgm:pt>
    <dgm:pt modelId="{3F904714-E97C-40B8-B957-A0D1933E2999}" type="pres">
      <dgm:prSet presAssocID="{E2C24C12-B89F-43E8-AF9A-8CE80FC72E3F}" presName="parTx" presStyleLbl="alignNode1" presStyleIdx="2" presStyleCnt="3">
        <dgm:presLayoutVars>
          <dgm:chMax val="0"/>
          <dgm:chPref val="0"/>
          <dgm:bulletEnabled val="1"/>
        </dgm:presLayoutVars>
      </dgm:prSet>
      <dgm:spPr/>
      <dgm:t>
        <a:bodyPr/>
        <a:lstStyle/>
        <a:p>
          <a:endParaRPr lang="en-US"/>
        </a:p>
      </dgm:t>
    </dgm:pt>
    <dgm:pt modelId="{5E6EBC75-D63B-49CC-9369-3AA2EF6F8D29}" type="pres">
      <dgm:prSet presAssocID="{E2C24C12-B89F-43E8-AF9A-8CE80FC72E3F}" presName="desTx" presStyleLbl="alignAccFollowNode1" presStyleIdx="2" presStyleCnt="3">
        <dgm:presLayoutVars>
          <dgm:bulletEnabled val="1"/>
        </dgm:presLayoutVars>
      </dgm:prSet>
      <dgm:spPr/>
      <dgm:t>
        <a:bodyPr/>
        <a:lstStyle/>
        <a:p>
          <a:endParaRPr lang="en-US"/>
        </a:p>
      </dgm:t>
    </dgm:pt>
  </dgm:ptLst>
  <dgm:cxnLst>
    <dgm:cxn modelId="{5F0500E2-8ED4-438F-A6AD-B6CC137626F3}" srcId="{717D8643-FCDE-4A8A-A849-7D95C272DCAD}" destId="{92830101-207D-4627-BF39-2B56DB105217}" srcOrd="1" destOrd="0" parTransId="{9E7D6B1B-99F7-453E-BD8F-C691D593D803}" sibTransId="{9A20523A-62EE-4CD8-A6A0-27984FC817DF}"/>
    <dgm:cxn modelId="{37AC886A-5754-4614-ABEA-410AB29BFE43}" srcId="{E2C24C12-B89F-43E8-AF9A-8CE80FC72E3F}" destId="{2F069024-6ABA-4B7E-B36B-829AB7D54C27}" srcOrd="2" destOrd="0" parTransId="{E0EF17DC-0E28-43FA-8016-14272BE4962A}" sibTransId="{12441BF4-5437-4C48-8CC6-BEEE9CEA6A5A}"/>
    <dgm:cxn modelId="{20DAA8D4-55CA-455B-8639-71C8947099C8}" srcId="{E2C24C12-B89F-43E8-AF9A-8CE80FC72E3F}" destId="{717D8643-FCDE-4A8A-A849-7D95C272DCAD}" srcOrd="0" destOrd="0" parTransId="{764BE924-E098-4ECA-8FEC-D68CAE39B95B}" sibTransId="{62A9F8B9-A7D2-41B4-AD28-C54A26BF0D3E}"/>
    <dgm:cxn modelId="{1A638DA2-C1A0-4EE7-A52E-269A27AFAB3B}" srcId="{E2C24C12-B89F-43E8-AF9A-8CE80FC72E3F}" destId="{CA6DB999-8776-4E1A-9687-8A3399DBC240}" srcOrd="1" destOrd="0" parTransId="{B6592768-41CA-4E52-8659-AFAAB1E426B2}" sibTransId="{CBF0BCFB-25C4-45F3-BF8D-B45AFBD97893}"/>
    <dgm:cxn modelId="{0A83F312-BCD1-4F35-A657-8FC28AA965C7}" type="presOf" srcId="{29DF7373-6267-4B79-983C-2F7CC2EA7798}" destId="{6BF9EF5D-D9C6-4158-8FAF-4CEBF6D425E8}" srcOrd="0" destOrd="2" presId="urn:microsoft.com/office/officeart/2005/8/layout/hList1"/>
    <dgm:cxn modelId="{1205C779-CB65-4E8F-BA0F-DA23BC75CED5}" type="presOf" srcId="{7742495F-2BA6-4BF1-BFF7-EB372B6F01AF}" destId="{DDEC3C7B-D769-4578-B239-11A8DB2E6DAA}" srcOrd="0" destOrd="0" presId="urn:microsoft.com/office/officeart/2005/8/layout/hList1"/>
    <dgm:cxn modelId="{32BE6816-E182-4A42-BD57-17D59B20A980}" type="presOf" srcId="{9F46DC7E-E461-4391-93C8-335B2E87F10F}" destId="{6BF9EF5D-D9C6-4158-8FAF-4CEBF6D425E8}" srcOrd="0" destOrd="3" presId="urn:microsoft.com/office/officeart/2005/8/layout/hList1"/>
    <dgm:cxn modelId="{4BB0C202-3E49-4E67-91F6-66F411AFB5F6}" type="presOf" srcId="{1024374C-203C-493B-B3F6-A24574B7104E}" destId="{1FC346C7-B797-4498-857B-39101EE69419}" srcOrd="0" destOrd="0" presId="urn:microsoft.com/office/officeart/2005/8/layout/hList1"/>
    <dgm:cxn modelId="{FA29BC64-5853-4CB6-ADC1-C5E15A57A223}" srcId="{069375EC-EADF-4D87-A5A1-06DA30B9A27B}" destId="{29DF7373-6267-4B79-983C-2F7CC2EA7798}" srcOrd="1" destOrd="0" parTransId="{84CB8736-37E0-4FBB-9823-B497F3612069}" sibTransId="{9811A9AC-DD66-458E-910C-9571BEAD8287}"/>
    <dgm:cxn modelId="{1BF8C5F2-F8EC-4A4D-AC85-2242B043CB94}" type="presOf" srcId="{92830101-207D-4627-BF39-2B56DB105217}" destId="{5E6EBC75-D63B-49CC-9369-3AA2EF6F8D29}" srcOrd="0" destOrd="2" presId="urn:microsoft.com/office/officeart/2005/8/layout/hList1"/>
    <dgm:cxn modelId="{E603B71E-B4EE-4BC0-8036-A58CFCB6D292}" srcId="{7F648A28-4CC7-4433-AC25-653A78E50370}" destId="{5F3C2957-C72A-408F-A017-7F2BA470167A}" srcOrd="3" destOrd="0" parTransId="{B2C43960-469A-4D1A-9D0F-E8160627492E}" sibTransId="{A30A2718-123A-461A-B807-FC2EA14AD7F7}"/>
    <dgm:cxn modelId="{8BD736D3-4DB7-4524-91F5-B5E4728227CE}" srcId="{A2B612B6-AA18-4034-8593-A0966C93D837}" destId="{E8ABA699-02B5-4D6F-AEB4-D27DE16AE581}" srcOrd="1" destOrd="0" parTransId="{6EA3F40D-41A1-4761-A4EA-DAC87423AE97}" sibTransId="{5FEB9359-62FD-46F8-9184-39CA934DB2C7}"/>
    <dgm:cxn modelId="{27234F51-7C48-439A-8457-6C2E93FC5C79}" type="presOf" srcId="{5F3C2957-C72A-408F-A017-7F2BA470167A}" destId="{6BF9EF5D-D9C6-4158-8FAF-4CEBF6D425E8}" srcOrd="0" destOrd="5" presId="urn:microsoft.com/office/officeart/2005/8/layout/hList1"/>
    <dgm:cxn modelId="{9ACAA976-6DD3-4E82-8FF1-ACFF08DB1892}" type="presOf" srcId="{26B0E91D-C11F-414F-8297-2DF426DC395E}" destId="{1FC346C7-B797-4498-857B-39101EE69419}" srcOrd="0" destOrd="2" presId="urn:microsoft.com/office/officeart/2005/8/layout/hList1"/>
    <dgm:cxn modelId="{9164DD3C-1A43-498A-8FCE-43FCE860A5AC}" type="presOf" srcId="{E8ABA699-02B5-4D6F-AEB4-D27DE16AE581}" destId="{1FC346C7-B797-4498-857B-39101EE69419}" srcOrd="0" destOrd="1" presId="urn:microsoft.com/office/officeart/2005/8/layout/hList1"/>
    <dgm:cxn modelId="{558787AF-E5FB-494C-8D36-33199BFEF30A}" srcId="{7F648A28-4CC7-4433-AC25-653A78E50370}" destId="{9F46DC7E-E461-4391-93C8-335B2E87F10F}" srcOrd="1" destOrd="0" parTransId="{08301ECA-B741-4D77-9E24-DE09C315384A}" sibTransId="{04B3F9DA-BFAC-4E7A-9FD0-4CFF910A7833}"/>
    <dgm:cxn modelId="{EDEE1165-A740-40B8-A5C6-F44E9A239AF2}" srcId="{7742495F-2BA6-4BF1-BFF7-EB372B6F01AF}" destId="{7F648A28-4CC7-4433-AC25-653A78E50370}" srcOrd="1" destOrd="0" parTransId="{E29032FA-D4AD-4968-97FA-7F6BEB56038B}" sibTransId="{F0648923-0C05-414A-9DF1-1A840D087237}"/>
    <dgm:cxn modelId="{15DB4746-8D71-4D14-8C77-EACAC5FDEBD2}" srcId="{717D8643-FCDE-4A8A-A849-7D95C272DCAD}" destId="{0CEC1352-5453-4A74-A67B-2130A5E32BBE}" srcOrd="0" destOrd="0" parTransId="{9ACBA16E-6172-4E53-80C2-8247F5322E96}" sibTransId="{FB60B0D6-FB58-4ABD-B0CC-0043F279D9CB}"/>
    <dgm:cxn modelId="{0D4F3FED-3DB8-429F-9D4B-8D2CAEC654CD}" srcId="{A2B612B6-AA18-4034-8593-A0966C93D837}" destId="{1024374C-203C-493B-B3F6-A24574B7104E}" srcOrd="0" destOrd="0" parTransId="{67E828C9-9330-4035-B44C-21B8F0F215EE}" sibTransId="{79AD1679-B7C0-4CD6-93C3-ABA957CF495B}"/>
    <dgm:cxn modelId="{21FB2C14-E693-4D68-93AC-885F38CC71A6}" type="presOf" srcId="{069375EC-EADF-4D87-A5A1-06DA30B9A27B}" destId="{6BF9EF5D-D9C6-4158-8FAF-4CEBF6D425E8}" srcOrd="0" destOrd="0" presId="urn:microsoft.com/office/officeart/2005/8/layout/hList1"/>
    <dgm:cxn modelId="{55DBA4FD-FE39-4081-8153-286F15DBB27D}" type="presOf" srcId="{E2C24C12-B89F-43E8-AF9A-8CE80FC72E3F}" destId="{3F904714-E97C-40B8-B957-A0D1933E2999}" srcOrd="0" destOrd="0" presId="urn:microsoft.com/office/officeart/2005/8/layout/hList1"/>
    <dgm:cxn modelId="{57DCFEF2-11FD-43A3-9A8E-9B6DC9A5BEAF}" srcId="{7742495F-2BA6-4BF1-BFF7-EB372B6F01AF}" destId="{A2B612B6-AA18-4034-8593-A0966C93D837}" srcOrd="0" destOrd="0" parTransId="{D7CD8CDF-608B-4A0B-87A0-DC492E723E85}" sibTransId="{109246B0-426A-41BD-B914-2939D26D6040}"/>
    <dgm:cxn modelId="{B0794BEE-99A4-472C-A7F4-5F0EB469C8D7}" type="presOf" srcId="{F46F0A8B-857C-4854-B837-C565C8D29874}" destId="{6BF9EF5D-D9C6-4158-8FAF-4CEBF6D425E8}" srcOrd="0" destOrd="4" presId="urn:microsoft.com/office/officeart/2005/8/layout/hList1"/>
    <dgm:cxn modelId="{D76B3ED3-7415-4877-9B3D-065D713179D3}" srcId="{E2C24C12-B89F-43E8-AF9A-8CE80FC72E3F}" destId="{8A83954B-B28B-4C0C-B2B1-BC74DC0C4B8B}" srcOrd="3" destOrd="0" parTransId="{DFE2705B-0B7A-4745-8E05-5BDBE70C76CD}" sibTransId="{1CF0987A-65C6-477D-86B2-3AF049F15422}"/>
    <dgm:cxn modelId="{8E4171B4-6F41-44CF-AA70-9E6972A251FA}" type="presOf" srcId="{0CEC1352-5453-4A74-A67B-2130A5E32BBE}" destId="{5E6EBC75-D63B-49CC-9369-3AA2EF6F8D29}" srcOrd="0" destOrd="1" presId="urn:microsoft.com/office/officeart/2005/8/layout/hList1"/>
    <dgm:cxn modelId="{972B7108-047F-412B-ABCD-92457BA95465}" srcId="{7F648A28-4CC7-4433-AC25-653A78E50370}" destId="{F46F0A8B-857C-4854-B837-C565C8D29874}" srcOrd="2" destOrd="0" parTransId="{B250A2E8-2323-4907-8CD3-0C3D2086EE63}" sibTransId="{39C7CAE8-6A37-494F-A8FF-473589FD1263}"/>
    <dgm:cxn modelId="{02840B3F-04C3-4FAC-90D5-64640A596151}" srcId="{7F648A28-4CC7-4433-AC25-653A78E50370}" destId="{069375EC-EADF-4D87-A5A1-06DA30B9A27B}" srcOrd="0" destOrd="0" parTransId="{E865CB4F-DD07-495D-8285-8D6EF2FD3C0F}" sibTransId="{6E442527-6F00-4AD3-9D70-A09487307C09}"/>
    <dgm:cxn modelId="{300C0D0C-5D87-4F59-9EFD-6BFD34B3BC02}" type="presOf" srcId="{2F069024-6ABA-4B7E-B36B-829AB7D54C27}" destId="{5E6EBC75-D63B-49CC-9369-3AA2EF6F8D29}" srcOrd="0" destOrd="5" presId="urn:microsoft.com/office/officeart/2005/8/layout/hList1"/>
    <dgm:cxn modelId="{4DF4C485-DF9E-4CC7-B68B-097B1D937B77}" type="presOf" srcId="{50A460FF-08C8-4F11-91B5-3EBEBD0DE02E}" destId="{6BF9EF5D-D9C6-4158-8FAF-4CEBF6D425E8}" srcOrd="0" destOrd="1" presId="urn:microsoft.com/office/officeart/2005/8/layout/hList1"/>
    <dgm:cxn modelId="{C0A188C5-7ACA-4456-976E-1E8D37B5F477}" type="presOf" srcId="{717D8643-FCDE-4A8A-A849-7D95C272DCAD}" destId="{5E6EBC75-D63B-49CC-9369-3AA2EF6F8D29}" srcOrd="0" destOrd="0" presId="urn:microsoft.com/office/officeart/2005/8/layout/hList1"/>
    <dgm:cxn modelId="{CBCB1F2C-1C7D-444C-9DB0-1E4BDB30429A}" type="presOf" srcId="{F5A2D1F5-21E4-4CD2-9C98-8BBF70C5C44F}" destId="{5E6EBC75-D63B-49CC-9369-3AA2EF6F8D29}" srcOrd="0" destOrd="3" presId="urn:microsoft.com/office/officeart/2005/8/layout/hList1"/>
    <dgm:cxn modelId="{34459E7B-BC4E-4417-A91F-BC76A5D6C068}" srcId="{069375EC-EADF-4D87-A5A1-06DA30B9A27B}" destId="{50A460FF-08C8-4F11-91B5-3EBEBD0DE02E}" srcOrd="0" destOrd="0" parTransId="{71DE227F-11C5-4D2C-82EC-3121D6AC167F}" sibTransId="{081FDB88-3220-4F4F-AD55-5C7F233E239D}"/>
    <dgm:cxn modelId="{EC676335-F82E-472D-B714-210E72EA9ECB}" type="presOf" srcId="{7F648A28-4CC7-4433-AC25-653A78E50370}" destId="{8AB87CFC-8FAC-4BA6-8480-68EA8A9417CB}" srcOrd="0" destOrd="0" presId="urn:microsoft.com/office/officeart/2005/8/layout/hList1"/>
    <dgm:cxn modelId="{A4D080FE-986B-42B9-9861-8B1BCD0A4D6A}" type="presOf" srcId="{CA6DB999-8776-4E1A-9687-8A3399DBC240}" destId="{5E6EBC75-D63B-49CC-9369-3AA2EF6F8D29}" srcOrd="0" destOrd="4" presId="urn:microsoft.com/office/officeart/2005/8/layout/hList1"/>
    <dgm:cxn modelId="{B2DD29E9-7FB1-4E0E-965F-645961A0B760}" srcId="{7742495F-2BA6-4BF1-BFF7-EB372B6F01AF}" destId="{E2C24C12-B89F-43E8-AF9A-8CE80FC72E3F}" srcOrd="2" destOrd="0" parTransId="{A06D4FC9-C6CB-4BC6-B114-2211D872ACF0}" sibTransId="{752CF0CD-E7AB-43F3-A8E8-EAD4F91848AD}"/>
    <dgm:cxn modelId="{28FCC8F3-C26D-4243-A3F2-6DB564CA4ADA}" type="presOf" srcId="{A2B612B6-AA18-4034-8593-A0966C93D837}" destId="{1C9B3EF8-DA48-443E-8E5B-E851982B2127}" srcOrd="0" destOrd="0" presId="urn:microsoft.com/office/officeart/2005/8/layout/hList1"/>
    <dgm:cxn modelId="{C2083282-3E40-48DF-92AF-FD272E701BDB}" srcId="{717D8643-FCDE-4A8A-A849-7D95C272DCAD}" destId="{F5A2D1F5-21E4-4CD2-9C98-8BBF70C5C44F}" srcOrd="2" destOrd="0" parTransId="{5D26BD80-0CB6-4087-92C7-3060A678C8E2}" sibTransId="{D501A8B1-6A52-4A8E-9F67-D3A0FA59E7D8}"/>
    <dgm:cxn modelId="{4F44FD15-69C8-4C02-9EE6-D30E228FF1E6}" type="presOf" srcId="{8A83954B-B28B-4C0C-B2B1-BC74DC0C4B8B}" destId="{5E6EBC75-D63B-49CC-9369-3AA2EF6F8D29}" srcOrd="0" destOrd="6" presId="urn:microsoft.com/office/officeart/2005/8/layout/hList1"/>
    <dgm:cxn modelId="{41D9E472-50D7-4D36-8AC9-CEFCD1A4CBE2}" srcId="{A2B612B6-AA18-4034-8593-A0966C93D837}" destId="{26B0E91D-C11F-414F-8297-2DF426DC395E}" srcOrd="2" destOrd="0" parTransId="{51D772B3-EBF8-493C-9D13-2AA3019A41E7}" sibTransId="{933DF74D-0830-42BD-A841-5FFD83AEBC76}"/>
    <dgm:cxn modelId="{E8A8ADA6-45FC-4D4B-B049-1CDB120A3B06}" type="presParOf" srcId="{DDEC3C7B-D769-4578-B239-11A8DB2E6DAA}" destId="{E2D9722B-5A64-4137-BB8D-377A9B948181}" srcOrd="0" destOrd="0" presId="urn:microsoft.com/office/officeart/2005/8/layout/hList1"/>
    <dgm:cxn modelId="{7B414BC5-57A8-40A4-B21D-A70FC31BBC0D}" type="presParOf" srcId="{E2D9722B-5A64-4137-BB8D-377A9B948181}" destId="{1C9B3EF8-DA48-443E-8E5B-E851982B2127}" srcOrd="0" destOrd="0" presId="urn:microsoft.com/office/officeart/2005/8/layout/hList1"/>
    <dgm:cxn modelId="{3DE41DD9-C72A-4CFA-8CDA-E5C03E5991D4}" type="presParOf" srcId="{E2D9722B-5A64-4137-BB8D-377A9B948181}" destId="{1FC346C7-B797-4498-857B-39101EE69419}" srcOrd="1" destOrd="0" presId="urn:microsoft.com/office/officeart/2005/8/layout/hList1"/>
    <dgm:cxn modelId="{B390D1B2-AC2F-4B0F-ABB7-1A8115600893}" type="presParOf" srcId="{DDEC3C7B-D769-4578-B239-11A8DB2E6DAA}" destId="{31BCD061-C54B-40E6-9598-F2B5863DE350}" srcOrd="1" destOrd="0" presId="urn:microsoft.com/office/officeart/2005/8/layout/hList1"/>
    <dgm:cxn modelId="{D8E3CCD8-2537-430F-AF25-836850376A17}" type="presParOf" srcId="{DDEC3C7B-D769-4578-B239-11A8DB2E6DAA}" destId="{6778466F-1C55-464C-99E4-8BB18592D2C8}" srcOrd="2" destOrd="0" presId="urn:microsoft.com/office/officeart/2005/8/layout/hList1"/>
    <dgm:cxn modelId="{898AAF39-D933-475D-BB52-5F81136B9018}" type="presParOf" srcId="{6778466F-1C55-464C-99E4-8BB18592D2C8}" destId="{8AB87CFC-8FAC-4BA6-8480-68EA8A9417CB}" srcOrd="0" destOrd="0" presId="urn:microsoft.com/office/officeart/2005/8/layout/hList1"/>
    <dgm:cxn modelId="{D4B4FA72-38C3-4E28-9438-3FA5741E0C9B}" type="presParOf" srcId="{6778466F-1C55-464C-99E4-8BB18592D2C8}" destId="{6BF9EF5D-D9C6-4158-8FAF-4CEBF6D425E8}" srcOrd="1" destOrd="0" presId="urn:microsoft.com/office/officeart/2005/8/layout/hList1"/>
    <dgm:cxn modelId="{D54BCB96-82A0-4816-8EB2-26281EF4CDE9}" type="presParOf" srcId="{DDEC3C7B-D769-4578-B239-11A8DB2E6DAA}" destId="{2B1653D5-CC5A-4A84-A928-3703DC9F5D0B}" srcOrd="3" destOrd="0" presId="urn:microsoft.com/office/officeart/2005/8/layout/hList1"/>
    <dgm:cxn modelId="{CED672B3-663B-4606-9636-CDB827AD5ABC}" type="presParOf" srcId="{DDEC3C7B-D769-4578-B239-11A8DB2E6DAA}" destId="{66D18B44-18B1-4470-B3FC-8B6473C41C4E}" srcOrd="4" destOrd="0" presId="urn:microsoft.com/office/officeart/2005/8/layout/hList1"/>
    <dgm:cxn modelId="{19DBAE13-EE7A-48B1-B3CC-AF157E146BA2}" type="presParOf" srcId="{66D18B44-18B1-4470-B3FC-8B6473C41C4E}" destId="{3F904714-E97C-40B8-B957-A0D1933E2999}" srcOrd="0" destOrd="0" presId="urn:microsoft.com/office/officeart/2005/8/layout/hList1"/>
    <dgm:cxn modelId="{18124563-A997-4450-95F6-CC9F34DEA4DA}" type="presParOf" srcId="{66D18B44-18B1-4470-B3FC-8B6473C41C4E}" destId="{5E6EBC75-D63B-49CC-9369-3AA2EF6F8D29}"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32775D-D0A4-4C5B-B703-C71476E9C932}">
      <dsp:nvSpPr>
        <dsp:cNvPr id="0" name=""/>
        <dsp:cNvSpPr/>
      </dsp:nvSpPr>
      <dsp:spPr>
        <a:xfrm>
          <a:off x="5834" y="0"/>
          <a:ext cx="4142184" cy="1562100"/>
        </a:xfrm>
        <a:prstGeom prst="homePlate">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342" tIns="34671" rIns="17336" bIns="34671" numCol="1" spcCol="1270" anchor="ctr" anchorCtr="0">
          <a:noAutofit/>
        </a:bodyPr>
        <a:lstStyle/>
        <a:p>
          <a:pPr lvl="0" algn="ctr" defTabSz="577850">
            <a:lnSpc>
              <a:spcPct val="90000"/>
            </a:lnSpc>
            <a:spcBef>
              <a:spcPct val="0"/>
            </a:spcBef>
            <a:spcAft>
              <a:spcPct val="35000"/>
            </a:spcAft>
          </a:pPr>
          <a:endParaRPr lang="en-US" sz="1300" b="1" kern="1200" dirty="0"/>
        </a:p>
        <a:p>
          <a:pPr lvl="0" algn="ctr" defTabSz="577850">
            <a:lnSpc>
              <a:spcPct val="90000"/>
            </a:lnSpc>
            <a:spcBef>
              <a:spcPct val="0"/>
            </a:spcBef>
            <a:spcAft>
              <a:spcPct val="35000"/>
            </a:spcAft>
          </a:pPr>
          <a:r>
            <a:rPr lang="en-US" sz="1300" b="1" kern="1200" dirty="0"/>
            <a:t>Our Mission</a:t>
          </a:r>
        </a:p>
        <a:p>
          <a:pPr lvl="0" algn="ctr" defTabSz="577850">
            <a:lnSpc>
              <a:spcPct val="90000"/>
            </a:lnSpc>
            <a:spcBef>
              <a:spcPct val="0"/>
            </a:spcBef>
            <a:spcAft>
              <a:spcPct val="35000"/>
            </a:spcAft>
          </a:pPr>
          <a:endParaRPr lang="en-US" sz="1300" kern="1200" dirty="0"/>
        </a:p>
        <a:p>
          <a:pPr lvl="0" algn="ctr" defTabSz="577850">
            <a:lnSpc>
              <a:spcPct val="90000"/>
            </a:lnSpc>
            <a:spcBef>
              <a:spcPct val="0"/>
            </a:spcBef>
            <a:spcAft>
              <a:spcPct val="35000"/>
            </a:spcAft>
          </a:pPr>
          <a:r>
            <a:rPr lang="en-US" sz="1300" kern="1200" dirty="0"/>
            <a:t>To build powerful women</a:t>
          </a:r>
        </a:p>
        <a:p>
          <a:pPr lvl="0" algn="ctr" defTabSz="577850">
            <a:lnSpc>
              <a:spcPct val="90000"/>
            </a:lnSpc>
            <a:spcBef>
              <a:spcPct val="0"/>
            </a:spcBef>
            <a:spcAft>
              <a:spcPct val="35000"/>
            </a:spcAft>
          </a:pPr>
          <a:r>
            <a:rPr lang="en-US" sz="1300" kern="1200" dirty="0"/>
            <a:t>personally, professionally and politically</a:t>
          </a:r>
        </a:p>
        <a:p>
          <a:pPr lvl="0" algn="ctr" defTabSz="577850">
            <a:lnSpc>
              <a:spcPct val="90000"/>
            </a:lnSpc>
            <a:spcBef>
              <a:spcPct val="0"/>
            </a:spcBef>
            <a:spcAft>
              <a:spcPct val="35000"/>
            </a:spcAft>
          </a:pPr>
          <a:endParaRPr lang="en-US" sz="1300" kern="1200" dirty="0"/>
        </a:p>
      </dsp:txBody>
      <dsp:txXfrm>
        <a:off x="5834" y="0"/>
        <a:ext cx="3751659" cy="1562100"/>
      </dsp:txXfrm>
    </dsp:sp>
    <dsp:sp modelId="{18F2B2F9-5AC0-45F2-9C2D-4D9DE27E2E6A}">
      <dsp:nvSpPr>
        <dsp:cNvPr id="0" name=""/>
        <dsp:cNvSpPr/>
      </dsp:nvSpPr>
      <dsp:spPr>
        <a:xfrm>
          <a:off x="3319581" y="0"/>
          <a:ext cx="4142184" cy="1562100"/>
        </a:xfrm>
        <a:prstGeom prst="chevron">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34671" rIns="17336" bIns="34671" numCol="1" spcCol="1270" anchor="ctr" anchorCtr="0">
          <a:noAutofit/>
        </a:bodyPr>
        <a:lstStyle/>
        <a:p>
          <a:pPr lvl="0" algn="ctr" defTabSz="577850">
            <a:lnSpc>
              <a:spcPct val="90000"/>
            </a:lnSpc>
            <a:spcBef>
              <a:spcPct val="0"/>
            </a:spcBef>
            <a:spcAft>
              <a:spcPct val="35000"/>
            </a:spcAft>
          </a:pPr>
          <a:r>
            <a:rPr lang="en-US" sz="1300" b="1" kern="1200" dirty="0"/>
            <a:t>Our Vision</a:t>
          </a:r>
        </a:p>
        <a:p>
          <a:pPr lvl="0" algn="ctr" defTabSz="577850">
            <a:lnSpc>
              <a:spcPct val="90000"/>
            </a:lnSpc>
            <a:spcBef>
              <a:spcPct val="0"/>
            </a:spcBef>
            <a:spcAft>
              <a:spcPct val="35000"/>
            </a:spcAft>
          </a:pPr>
          <a:endParaRPr lang="en-US" sz="1300" kern="1200" dirty="0"/>
        </a:p>
        <a:p>
          <a:pPr lvl="0" algn="ctr" defTabSz="577850">
            <a:lnSpc>
              <a:spcPct val="90000"/>
            </a:lnSpc>
            <a:spcBef>
              <a:spcPct val="0"/>
            </a:spcBef>
            <a:spcAft>
              <a:spcPct val="35000"/>
            </a:spcAft>
          </a:pPr>
          <a:r>
            <a:rPr lang="en-US" sz="1300" kern="1200" dirty="0"/>
            <a:t>To make a difference in the lives of working women</a:t>
          </a:r>
        </a:p>
      </dsp:txBody>
      <dsp:txXfrm>
        <a:off x="4100631" y="0"/>
        <a:ext cx="2580084" cy="15621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E111CB-C50C-4465-A6DF-5C6133534E3E}">
      <dsp:nvSpPr>
        <dsp:cNvPr id="0" name=""/>
        <dsp:cNvSpPr/>
      </dsp:nvSpPr>
      <dsp:spPr>
        <a:xfrm>
          <a:off x="1233" y="49371"/>
          <a:ext cx="1634807" cy="1634807"/>
        </a:xfrm>
        <a:prstGeom prst="ellipse">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a:t>All </a:t>
          </a:r>
          <a:r>
            <a:rPr lang="en-US" sz="1900" kern="1200" dirty="0" err="1"/>
            <a:t>NYS</a:t>
          </a:r>
          <a:r>
            <a:rPr lang="en-US" sz="1900" kern="1200" dirty="0"/>
            <a:t> Women, Inc. Chapters</a:t>
          </a:r>
        </a:p>
      </dsp:txBody>
      <dsp:txXfrm>
        <a:off x="240645" y="288783"/>
        <a:ext cx="1155983" cy="1155983"/>
      </dsp:txXfrm>
    </dsp:sp>
    <dsp:sp modelId="{EC55FA69-3D57-4980-9B12-A86C45D44D93}">
      <dsp:nvSpPr>
        <dsp:cNvPr id="0" name=""/>
        <dsp:cNvSpPr/>
      </dsp:nvSpPr>
      <dsp:spPr>
        <a:xfrm>
          <a:off x="1768786" y="392680"/>
          <a:ext cx="948188" cy="948188"/>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a:off x="1894468" y="755267"/>
        <a:ext cx="696824" cy="223014"/>
      </dsp:txXfrm>
    </dsp:sp>
    <dsp:sp modelId="{2B31A5B3-DE65-4E8C-87A8-356331A8A902}">
      <dsp:nvSpPr>
        <dsp:cNvPr id="0" name=""/>
        <dsp:cNvSpPr/>
      </dsp:nvSpPr>
      <dsp:spPr>
        <a:xfrm>
          <a:off x="2849721" y="49371"/>
          <a:ext cx="1634807" cy="1634807"/>
        </a:xfrm>
        <a:prstGeom prst="ellipse">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a:t>All </a:t>
          </a:r>
          <a:r>
            <a:rPr lang="en-US" sz="1900" kern="1200" dirty="0" err="1"/>
            <a:t>NYS</a:t>
          </a:r>
          <a:r>
            <a:rPr lang="en-US" sz="1900" kern="1200" dirty="0"/>
            <a:t> Women, Inc. Regions</a:t>
          </a:r>
        </a:p>
      </dsp:txBody>
      <dsp:txXfrm>
        <a:off x="3089133" y="288783"/>
        <a:ext cx="1155983" cy="1155983"/>
      </dsp:txXfrm>
    </dsp:sp>
    <dsp:sp modelId="{4BB5D9DE-7686-4F9F-B0F6-AC15094521D8}">
      <dsp:nvSpPr>
        <dsp:cNvPr id="0" name=""/>
        <dsp:cNvSpPr/>
      </dsp:nvSpPr>
      <dsp:spPr>
        <a:xfrm>
          <a:off x="4617274" y="392680"/>
          <a:ext cx="948188" cy="948188"/>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a:off x="4742956" y="588007"/>
        <a:ext cx="696824" cy="557534"/>
      </dsp:txXfrm>
    </dsp:sp>
    <dsp:sp modelId="{091678DC-9988-45DD-B590-2F9043A61321}">
      <dsp:nvSpPr>
        <dsp:cNvPr id="0" name=""/>
        <dsp:cNvSpPr/>
      </dsp:nvSpPr>
      <dsp:spPr>
        <a:xfrm>
          <a:off x="5698209" y="49371"/>
          <a:ext cx="1634807" cy="1634807"/>
        </a:xfrm>
        <a:prstGeom prst="ellipse">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a:t>NYS Women, Inc.</a:t>
          </a:r>
        </a:p>
      </dsp:txBody>
      <dsp:txXfrm>
        <a:off x="5937621" y="288783"/>
        <a:ext cx="1155983" cy="115598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3407B1-879D-43BD-8D51-6CB8B42A6935}">
      <dsp:nvSpPr>
        <dsp:cNvPr id="0" name=""/>
        <dsp:cNvSpPr/>
      </dsp:nvSpPr>
      <dsp:spPr>
        <a:xfrm>
          <a:off x="4663" y="533306"/>
          <a:ext cx="1295586" cy="1295586"/>
        </a:xfrm>
        <a:prstGeom prst="ellipse">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a:t>NYS Women Inc. Executive Committee </a:t>
          </a:r>
        </a:p>
      </dsp:txBody>
      <dsp:txXfrm>
        <a:off x="194397" y="723040"/>
        <a:ext cx="916118" cy="916118"/>
      </dsp:txXfrm>
    </dsp:sp>
    <dsp:sp modelId="{849067D4-0984-4C81-A907-1CF5285A7310}">
      <dsp:nvSpPr>
        <dsp:cNvPr id="0" name=""/>
        <dsp:cNvSpPr/>
      </dsp:nvSpPr>
      <dsp:spPr>
        <a:xfrm>
          <a:off x="1405450" y="805380"/>
          <a:ext cx="751439" cy="751439"/>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a:off x="1505053" y="1092730"/>
        <a:ext cx="552233" cy="176739"/>
      </dsp:txXfrm>
    </dsp:sp>
    <dsp:sp modelId="{FF661012-046C-4C92-8991-0F3955052821}">
      <dsp:nvSpPr>
        <dsp:cNvPr id="0" name=""/>
        <dsp:cNvSpPr/>
      </dsp:nvSpPr>
      <dsp:spPr>
        <a:xfrm>
          <a:off x="2262092" y="533306"/>
          <a:ext cx="1295586" cy="1295586"/>
        </a:xfrm>
        <a:prstGeom prst="ellipse">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a:t>Standing Committee Chairs</a:t>
          </a:r>
        </a:p>
      </dsp:txBody>
      <dsp:txXfrm>
        <a:off x="2451826" y="723040"/>
        <a:ext cx="916118" cy="916118"/>
      </dsp:txXfrm>
    </dsp:sp>
    <dsp:sp modelId="{C9155668-2DCB-4D2B-B4AF-C2D1D6CB8E65}">
      <dsp:nvSpPr>
        <dsp:cNvPr id="0" name=""/>
        <dsp:cNvSpPr/>
      </dsp:nvSpPr>
      <dsp:spPr>
        <a:xfrm>
          <a:off x="3662880" y="805380"/>
          <a:ext cx="751439" cy="751439"/>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a:off x="3762483" y="1092730"/>
        <a:ext cx="552233" cy="176739"/>
      </dsp:txXfrm>
    </dsp:sp>
    <dsp:sp modelId="{81578CC7-1BDD-4668-A4FD-A0C98C8EEA92}">
      <dsp:nvSpPr>
        <dsp:cNvPr id="0" name=""/>
        <dsp:cNvSpPr/>
      </dsp:nvSpPr>
      <dsp:spPr>
        <a:xfrm>
          <a:off x="4519521" y="533306"/>
          <a:ext cx="1295586" cy="1295586"/>
        </a:xfrm>
        <a:prstGeom prst="ellipse">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a:t>Region Directors</a:t>
          </a:r>
        </a:p>
      </dsp:txBody>
      <dsp:txXfrm>
        <a:off x="4709255" y="723040"/>
        <a:ext cx="916118" cy="916118"/>
      </dsp:txXfrm>
    </dsp:sp>
    <dsp:sp modelId="{6D5F3C7F-DF3E-401F-AACC-1392E7D56651}">
      <dsp:nvSpPr>
        <dsp:cNvPr id="0" name=""/>
        <dsp:cNvSpPr/>
      </dsp:nvSpPr>
      <dsp:spPr>
        <a:xfrm>
          <a:off x="5920309" y="805380"/>
          <a:ext cx="751439" cy="751439"/>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a:off x="6019912" y="960176"/>
        <a:ext cx="552233" cy="441847"/>
      </dsp:txXfrm>
    </dsp:sp>
    <dsp:sp modelId="{36C43912-A4BF-4969-BFB0-837DFDE8FAFD}">
      <dsp:nvSpPr>
        <dsp:cNvPr id="0" name=""/>
        <dsp:cNvSpPr/>
      </dsp:nvSpPr>
      <dsp:spPr>
        <a:xfrm>
          <a:off x="6776950" y="533306"/>
          <a:ext cx="1295586" cy="1295586"/>
        </a:xfrm>
        <a:prstGeom prst="ellipse">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a:t>NYS Women Inc. Board of Directors</a:t>
          </a:r>
        </a:p>
      </dsp:txBody>
      <dsp:txXfrm>
        <a:off x="6966684" y="723040"/>
        <a:ext cx="916118" cy="91611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9B3EF8-DA48-443E-8E5B-E851982B2127}">
      <dsp:nvSpPr>
        <dsp:cNvPr id="0" name=""/>
        <dsp:cNvSpPr/>
      </dsp:nvSpPr>
      <dsp:spPr>
        <a:xfrm>
          <a:off x="2476" y="4038"/>
          <a:ext cx="2414587" cy="403200"/>
        </a:xfrm>
        <a:prstGeom prst="rect">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US" sz="1400" b="1" kern="1200"/>
            <a:t>Chapter Meetings</a:t>
          </a:r>
        </a:p>
      </dsp:txBody>
      <dsp:txXfrm>
        <a:off x="2476" y="4038"/>
        <a:ext cx="2414587" cy="403200"/>
      </dsp:txXfrm>
    </dsp:sp>
    <dsp:sp modelId="{1FC346C7-B797-4498-857B-39101EE69419}">
      <dsp:nvSpPr>
        <dsp:cNvPr id="0" name=""/>
        <dsp:cNvSpPr/>
      </dsp:nvSpPr>
      <dsp:spPr>
        <a:xfrm>
          <a:off x="2476" y="407238"/>
          <a:ext cx="2414587" cy="3707294"/>
        </a:xfrm>
        <a:prstGeom prst="rect">
          <a:avLst/>
        </a:prstGeom>
        <a:solidFill>
          <a:schemeClr val="lt1">
            <a:alpha val="90000"/>
            <a:tint val="40000"/>
            <a:hueOff val="0"/>
            <a:satOff val="0"/>
            <a:lumOff val="0"/>
            <a:alphaOff val="0"/>
          </a:schemeClr>
        </a:solidFill>
        <a:ln w="15875"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Monthly - time and place as determined by your chapter officers</a:t>
          </a:r>
        </a:p>
        <a:p>
          <a:pPr marL="114300" lvl="1" indent="-114300" algn="l" defTabSz="622300">
            <a:lnSpc>
              <a:spcPct val="90000"/>
            </a:lnSpc>
            <a:spcBef>
              <a:spcPct val="0"/>
            </a:spcBef>
            <a:spcAft>
              <a:spcPct val="15000"/>
            </a:spcAft>
            <a:buChar char="••"/>
          </a:pPr>
          <a:endParaRPr lang="en-US" sz="1400" kern="1200"/>
        </a:p>
        <a:p>
          <a:pPr marL="114300" lvl="1" indent="-114300" algn="l" defTabSz="622300">
            <a:lnSpc>
              <a:spcPct val="90000"/>
            </a:lnSpc>
            <a:spcBef>
              <a:spcPct val="0"/>
            </a:spcBef>
            <a:spcAft>
              <a:spcPct val="15000"/>
            </a:spcAft>
            <a:buChar char="••"/>
          </a:pPr>
          <a:r>
            <a:rPr lang="en-US" sz="1400" kern="1200"/>
            <a:t>Voting Rights - as long as you have paid your dues and support the NYSWI mission, you always have voting rights at chapter meetings</a:t>
          </a:r>
        </a:p>
      </dsp:txBody>
      <dsp:txXfrm>
        <a:off x="2476" y="407238"/>
        <a:ext cx="2414587" cy="3707294"/>
      </dsp:txXfrm>
    </dsp:sp>
    <dsp:sp modelId="{8AB87CFC-8FAC-4BA6-8480-68EA8A9417CB}">
      <dsp:nvSpPr>
        <dsp:cNvPr id="0" name=""/>
        <dsp:cNvSpPr/>
      </dsp:nvSpPr>
      <dsp:spPr>
        <a:xfrm>
          <a:off x="2755106" y="4038"/>
          <a:ext cx="2414587" cy="403200"/>
        </a:xfrm>
        <a:prstGeom prst="rect">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US" sz="1400" b="1" kern="1200" dirty="0"/>
            <a:t>Region meetings</a:t>
          </a:r>
        </a:p>
      </dsp:txBody>
      <dsp:txXfrm>
        <a:off x="2755106" y="4038"/>
        <a:ext cx="2414587" cy="403200"/>
      </dsp:txXfrm>
    </dsp:sp>
    <dsp:sp modelId="{6BF9EF5D-D9C6-4158-8FAF-4CEBF6D425E8}">
      <dsp:nvSpPr>
        <dsp:cNvPr id="0" name=""/>
        <dsp:cNvSpPr/>
      </dsp:nvSpPr>
      <dsp:spPr>
        <a:xfrm>
          <a:off x="2755106" y="407238"/>
          <a:ext cx="2414587" cy="3707294"/>
        </a:xfrm>
        <a:prstGeom prst="rect">
          <a:avLst/>
        </a:prstGeom>
        <a:solidFill>
          <a:schemeClr val="lt1">
            <a:alpha val="90000"/>
            <a:tint val="40000"/>
            <a:hueOff val="0"/>
            <a:satOff val="0"/>
            <a:lumOff val="0"/>
            <a:alphaOff val="0"/>
          </a:schemeClr>
        </a:solidFill>
        <a:ln w="15875"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a:t>Two meetings a year:</a:t>
          </a:r>
        </a:p>
        <a:p>
          <a:pPr marL="228600" lvl="2" indent="-114300" algn="l" defTabSz="622300">
            <a:lnSpc>
              <a:spcPct val="90000"/>
            </a:lnSpc>
            <a:spcBef>
              <a:spcPct val="0"/>
            </a:spcBef>
            <a:spcAft>
              <a:spcPct val="15000"/>
            </a:spcAft>
            <a:buChar char="••"/>
          </a:pPr>
          <a:r>
            <a:rPr lang="en-US" sz="1400" kern="1200" dirty="0"/>
            <a:t>Fall meeting</a:t>
          </a:r>
        </a:p>
        <a:p>
          <a:pPr marL="228600" lvl="2" indent="-114300" algn="l" defTabSz="622300">
            <a:lnSpc>
              <a:spcPct val="90000"/>
            </a:lnSpc>
            <a:spcBef>
              <a:spcPct val="0"/>
            </a:spcBef>
            <a:spcAft>
              <a:spcPct val="15000"/>
            </a:spcAft>
            <a:buChar char="••"/>
          </a:pPr>
          <a:r>
            <a:rPr lang="en-US" sz="1400" kern="1200"/>
            <a:t>Spring Meeting</a:t>
          </a:r>
        </a:p>
        <a:p>
          <a:pPr marL="114300" lvl="1" indent="-114300" algn="l" defTabSz="622300">
            <a:lnSpc>
              <a:spcPct val="90000"/>
            </a:lnSpc>
            <a:spcBef>
              <a:spcPct val="0"/>
            </a:spcBef>
            <a:spcAft>
              <a:spcPct val="15000"/>
            </a:spcAft>
            <a:buChar char="••"/>
          </a:pPr>
          <a:r>
            <a:rPr lang="en-US" sz="1400" kern="1200"/>
            <a:t>Meeting time and location determined by your Region Director.  More meetings may be called by the Region Director</a:t>
          </a:r>
        </a:p>
        <a:p>
          <a:pPr marL="114300" lvl="1" indent="-114300" algn="l" defTabSz="622300">
            <a:lnSpc>
              <a:spcPct val="90000"/>
            </a:lnSpc>
            <a:spcBef>
              <a:spcPct val="0"/>
            </a:spcBef>
            <a:spcAft>
              <a:spcPct val="15000"/>
            </a:spcAft>
            <a:buChar char="••"/>
          </a:pPr>
          <a:endParaRPr lang="en-US" sz="1400" kern="1200"/>
        </a:p>
        <a:p>
          <a:pPr marL="114300" lvl="1" indent="-114300" algn="l" defTabSz="622300">
            <a:lnSpc>
              <a:spcPct val="90000"/>
            </a:lnSpc>
            <a:spcBef>
              <a:spcPct val="0"/>
            </a:spcBef>
            <a:spcAft>
              <a:spcPct val="15000"/>
            </a:spcAft>
            <a:buChar char="••"/>
          </a:pPr>
          <a:r>
            <a:rPr lang="en-US" sz="1400" kern="1200"/>
            <a:t>Voting Rights - as long as you have paid your dues and support the NYSWI mission, you always have voting rights at Region meetings</a:t>
          </a:r>
        </a:p>
      </dsp:txBody>
      <dsp:txXfrm>
        <a:off x="2755106" y="407238"/>
        <a:ext cx="2414587" cy="3707294"/>
      </dsp:txXfrm>
    </dsp:sp>
    <dsp:sp modelId="{3F904714-E97C-40B8-B957-A0D1933E2999}">
      <dsp:nvSpPr>
        <dsp:cNvPr id="0" name=""/>
        <dsp:cNvSpPr/>
      </dsp:nvSpPr>
      <dsp:spPr>
        <a:xfrm>
          <a:off x="5507735" y="4038"/>
          <a:ext cx="2414587" cy="403200"/>
        </a:xfrm>
        <a:prstGeom prst="rect">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US" sz="1400" b="1" kern="1200"/>
            <a:t>State meetings</a:t>
          </a:r>
        </a:p>
      </dsp:txBody>
      <dsp:txXfrm>
        <a:off x="5507735" y="4038"/>
        <a:ext cx="2414587" cy="403200"/>
      </dsp:txXfrm>
    </dsp:sp>
    <dsp:sp modelId="{5E6EBC75-D63B-49CC-9369-3AA2EF6F8D29}">
      <dsp:nvSpPr>
        <dsp:cNvPr id="0" name=""/>
        <dsp:cNvSpPr/>
      </dsp:nvSpPr>
      <dsp:spPr>
        <a:xfrm>
          <a:off x="5507735" y="407238"/>
          <a:ext cx="2414587" cy="3707294"/>
        </a:xfrm>
        <a:prstGeom prst="rect">
          <a:avLst/>
        </a:prstGeom>
        <a:solidFill>
          <a:schemeClr val="lt1">
            <a:alpha val="90000"/>
            <a:tint val="40000"/>
            <a:hueOff val="0"/>
            <a:satOff val="0"/>
            <a:lumOff val="0"/>
            <a:alphaOff val="0"/>
          </a:schemeClr>
        </a:solidFill>
        <a:ln w="15875"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l" defTabSz="488950">
            <a:lnSpc>
              <a:spcPct val="90000"/>
            </a:lnSpc>
            <a:spcBef>
              <a:spcPct val="0"/>
            </a:spcBef>
            <a:spcAft>
              <a:spcPct val="15000"/>
            </a:spcAft>
            <a:buChar char="••"/>
          </a:pPr>
          <a:r>
            <a:rPr lang="en-US" sz="1100" kern="1200"/>
            <a:t>Three Meetings a Year:</a:t>
          </a:r>
        </a:p>
        <a:p>
          <a:pPr marL="114300" lvl="2" indent="-57150" algn="l" defTabSz="488950">
            <a:lnSpc>
              <a:spcPct val="90000"/>
            </a:lnSpc>
            <a:spcBef>
              <a:spcPct val="0"/>
            </a:spcBef>
            <a:spcAft>
              <a:spcPct val="15000"/>
            </a:spcAft>
            <a:buChar char="••"/>
          </a:pPr>
          <a:r>
            <a:rPr lang="en-US" sz="1100" kern="1200"/>
            <a:t>Fall Board Meeting</a:t>
          </a:r>
        </a:p>
        <a:p>
          <a:pPr marL="114300" lvl="2" indent="-57150" algn="l" defTabSz="488950">
            <a:lnSpc>
              <a:spcPct val="90000"/>
            </a:lnSpc>
            <a:spcBef>
              <a:spcPct val="0"/>
            </a:spcBef>
            <a:spcAft>
              <a:spcPct val="15000"/>
            </a:spcAft>
            <a:buChar char="••"/>
          </a:pPr>
          <a:r>
            <a:rPr lang="en-US" sz="1100" kern="1200"/>
            <a:t>Spring Board Meeting</a:t>
          </a:r>
        </a:p>
        <a:p>
          <a:pPr marL="114300" lvl="2" indent="-57150" algn="l" defTabSz="488950">
            <a:lnSpc>
              <a:spcPct val="90000"/>
            </a:lnSpc>
            <a:spcBef>
              <a:spcPct val="0"/>
            </a:spcBef>
            <a:spcAft>
              <a:spcPct val="15000"/>
            </a:spcAft>
            <a:buChar char="••"/>
          </a:pPr>
          <a:r>
            <a:rPr lang="en-US" sz="1100" kern="1200"/>
            <a:t>Annual conference</a:t>
          </a:r>
        </a:p>
        <a:p>
          <a:pPr marL="57150" lvl="1" indent="-57150" algn="l" defTabSz="488950">
            <a:lnSpc>
              <a:spcPct val="90000"/>
            </a:lnSpc>
            <a:spcBef>
              <a:spcPct val="0"/>
            </a:spcBef>
            <a:spcAft>
              <a:spcPct val="15000"/>
            </a:spcAft>
            <a:buChar char="••"/>
          </a:pPr>
          <a:r>
            <a:rPr lang="en-US" sz="1100" kern="1200"/>
            <a:t>Meeeting time and location determined by the NYS Women Inc. Executive Committee</a:t>
          </a:r>
        </a:p>
        <a:p>
          <a:pPr marL="57150" lvl="1" indent="-57150" algn="l" defTabSz="488950">
            <a:lnSpc>
              <a:spcPct val="90000"/>
            </a:lnSpc>
            <a:spcBef>
              <a:spcPct val="0"/>
            </a:spcBef>
            <a:spcAft>
              <a:spcPct val="15000"/>
            </a:spcAft>
            <a:buChar char="••"/>
          </a:pPr>
          <a:endParaRPr lang="en-US" sz="1100" kern="1200"/>
        </a:p>
        <a:p>
          <a:pPr marL="57150" lvl="1" indent="-57150" algn="l" defTabSz="488950">
            <a:lnSpc>
              <a:spcPct val="90000"/>
            </a:lnSpc>
            <a:spcBef>
              <a:spcPct val="0"/>
            </a:spcBef>
            <a:spcAft>
              <a:spcPct val="15000"/>
            </a:spcAft>
            <a:buChar char="••"/>
          </a:pPr>
          <a:r>
            <a:rPr lang="en-US" sz="1100" kern="1200" dirty="0"/>
            <a:t>Voting Rights - as long as you have paid your dues and support the </a:t>
          </a:r>
          <a:r>
            <a:rPr lang="en-US" sz="1100" kern="1200" dirty="0" err="1"/>
            <a:t>NYSWI</a:t>
          </a:r>
          <a:r>
            <a:rPr lang="en-US" sz="1100" kern="1200" dirty="0"/>
            <a:t> mission, you always have voting rights at the Annual Conference.  In addition, all members are welcome to attend the Fall and Spring Board meetings, but only the members of the board vote at these meeting.  Members only have voting rights at board meetings if a special member meeting has been called</a:t>
          </a:r>
        </a:p>
      </dsp:txBody>
      <dsp:txXfrm>
        <a:off x="5507735" y="407238"/>
        <a:ext cx="2414587" cy="3707294"/>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896D05CA-345B-4DA7-85D6-DBC4D3B468A3}" type="datetimeFigureOut">
              <a:rPr lang="en-US" smtClean="0"/>
              <a:t>4/3/2014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BF390856-2E78-4D5F-B14F-206ABE11C72E}" type="slidenum">
              <a:rPr lang="en-US" smtClean="0"/>
              <a:t>‹#›</a:t>
            </a:fld>
            <a:endParaRPr lang="en-US"/>
          </a:p>
        </p:txBody>
      </p:sp>
    </p:spTree>
    <p:extLst>
      <p:ext uri="{BB962C8B-B14F-4D97-AF65-F5344CB8AC3E}">
        <p14:creationId xmlns:p14="http://schemas.microsoft.com/office/powerpoint/2010/main" val="31091638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72F6BAFD-35DA-4616-9F2A-DBA3D81F9A42}" type="datetimeFigureOut">
              <a:rPr lang="en-US" smtClean="0"/>
              <a:t>4/3/2014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BBC0DAD0-3868-4A56-B76D-D0B0C032F671}" type="slidenum">
              <a:rPr lang="en-US" smtClean="0"/>
              <a:t>‹#›</a:t>
            </a:fld>
            <a:endParaRPr lang="en-US"/>
          </a:p>
        </p:txBody>
      </p:sp>
    </p:spTree>
    <p:extLst>
      <p:ext uri="{BB962C8B-B14F-4D97-AF65-F5344CB8AC3E}">
        <p14:creationId xmlns:p14="http://schemas.microsoft.com/office/powerpoint/2010/main" val="4234653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C0DAD0-3868-4A56-B76D-D0B0C032F671}" type="slidenum">
              <a:rPr lang="en-US" smtClean="0"/>
              <a:t>4</a:t>
            </a:fld>
            <a:endParaRPr lang="en-US"/>
          </a:p>
        </p:txBody>
      </p:sp>
    </p:spTree>
    <p:extLst>
      <p:ext uri="{BB962C8B-B14F-4D97-AF65-F5344CB8AC3E}">
        <p14:creationId xmlns:p14="http://schemas.microsoft.com/office/powerpoint/2010/main" val="22696934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C0DAD0-3868-4A56-B76D-D0B0C032F671}" type="slidenum">
              <a:rPr lang="en-US" smtClean="0"/>
              <a:t>17</a:t>
            </a:fld>
            <a:endParaRPr lang="en-US"/>
          </a:p>
        </p:txBody>
      </p:sp>
    </p:spTree>
    <p:extLst>
      <p:ext uri="{BB962C8B-B14F-4D97-AF65-F5344CB8AC3E}">
        <p14:creationId xmlns:p14="http://schemas.microsoft.com/office/powerpoint/2010/main" val="9838493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C0DAD0-3868-4A56-B76D-D0B0C032F671}" type="slidenum">
              <a:rPr lang="en-US" smtClean="0"/>
              <a:t>18</a:t>
            </a:fld>
            <a:endParaRPr lang="en-US"/>
          </a:p>
        </p:txBody>
      </p:sp>
    </p:spTree>
    <p:extLst>
      <p:ext uri="{BB962C8B-B14F-4D97-AF65-F5344CB8AC3E}">
        <p14:creationId xmlns:p14="http://schemas.microsoft.com/office/powerpoint/2010/main" val="9838493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C0DAD0-3868-4A56-B76D-D0B0C032F671}" type="slidenum">
              <a:rPr lang="en-US" smtClean="0"/>
              <a:t>19</a:t>
            </a:fld>
            <a:endParaRPr lang="en-US"/>
          </a:p>
        </p:txBody>
      </p:sp>
    </p:spTree>
    <p:extLst>
      <p:ext uri="{BB962C8B-B14F-4D97-AF65-F5344CB8AC3E}">
        <p14:creationId xmlns:p14="http://schemas.microsoft.com/office/powerpoint/2010/main" val="19915440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Membership chair and committee have been doing an amazing</a:t>
            </a:r>
            <a:r>
              <a:rPr lang="en-US" baseline="0" dirty="0" smtClean="0"/>
              <a:t> job.  Thank you.</a:t>
            </a:r>
            <a:endParaRPr lang="en-US" dirty="0"/>
          </a:p>
        </p:txBody>
      </p:sp>
      <p:sp>
        <p:nvSpPr>
          <p:cNvPr id="4" name="Slide Number Placeholder 3"/>
          <p:cNvSpPr>
            <a:spLocks noGrp="1"/>
          </p:cNvSpPr>
          <p:nvPr>
            <p:ph type="sldNum" sz="quarter" idx="10"/>
          </p:nvPr>
        </p:nvSpPr>
        <p:spPr/>
        <p:txBody>
          <a:bodyPr/>
          <a:lstStyle/>
          <a:p>
            <a:fld id="{BBC0DAD0-3868-4A56-B76D-D0B0C032F671}" type="slidenum">
              <a:rPr lang="en-US" smtClean="0"/>
              <a:t>20</a:t>
            </a:fld>
            <a:endParaRPr lang="en-US"/>
          </a:p>
        </p:txBody>
      </p:sp>
    </p:spTree>
    <p:extLst>
      <p:ext uri="{BB962C8B-B14F-4D97-AF65-F5344CB8AC3E}">
        <p14:creationId xmlns:p14="http://schemas.microsoft.com/office/powerpoint/2010/main" val="1991544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C0DAD0-3868-4A56-B76D-D0B0C032F671}" type="slidenum">
              <a:rPr lang="en-US" smtClean="0"/>
              <a:t>6</a:t>
            </a:fld>
            <a:endParaRPr lang="en-US"/>
          </a:p>
        </p:txBody>
      </p:sp>
    </p:spTree>
    <p:extLst>
      <p:ext uri="{BB962C8B-B14F-4D97-AF65-F5344CB8AC3E}">
        <p14:creationId xmlns:p14="http://schemas.microsoft.com/office/powerpoint/2010/main" val="33556897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C0DAD0-3868-4A56-B76D-D0B0C032F671}" type="slidenum">
              <a:rPr lang="en-US" smtClean="0"/>
              <a:t>10</a:t>
            </a:fld>
            <a:endParaRPr lang="en-US"/>
          </a:p>
        </p:txBody>
      </p:sp>
    </p:spTree>
    <p:extLst>
      <p:ext uri="{BB962C8B-B14F-4D97-AF65-F5344CB8AC3E}">
        <p14:creationId xmlns:p14="http://schemas.microsoft.com/office/powerpoint/2010/main" val="258472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C0DAD0-3868-4A56-B76D-D0B0C032F671}" type="slidenum">
              <a:rPr lang="en-US" smtClean="0"/>
              <a:t>11</a:t>
            </a:fld>
            <a:endParaRPr lang="en-US"/>
          </a:p>
        </p:txBody>
      </p:sp>
    </p:spTree>
    <p:extLst>
      <p:ext uri="{BB962C8B-B14F-4D97-AF65-F5344CB8AC3E}">
        <p14:creationId xmlns:p14="http://schemas.microsoft.com/office/powerpoint/2010/main" val="2584725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C0DAD0-3868-4A56-B76D-D0B0C032F671}" type="slidenum">
              <a:rPr lang="en-US" smtClean="0"/>
              <a:t>12</a:t>
            </a:fld>
            <a:endParaRPr lang="en-US"/>
          </a:p>
        </p:txBody>
      </p:sp>
    </p:spTree>
    <p:extLst>
      <p:ext uri="{BB962C8B-B14F-4D97-AF65-F5344CB8AC3E}">
        <p14:creationId xmlns:p14="http://schemas.microsoft.com/office/powerpoint/2010/main" val="258472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C0DAD0-3868-4A56-B76D-D0B0C032F671}" type="slidenum">
              <a:rPr lang="en-US" smtClean="0"/>
              <a:t>13</a:t>
            </a:fld>
            <a:endParaRPr lang="en-US"/>
          </a:p>
        </p:txBody>
      </p:sp>
    </p:spTree>
    <p:extLst>
      <p:ext uri="{BB962C8B-B14F-4D97-AF65-F5344CB8AC3E}">
        <p14:creationId xmlns:p14="http://schemas.microsoft.com/office/powerpoint/2010/main" val="258472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C0DAD0-3868-4A56-B76D-D0B0C032F671}" type="slidenum">
              <a:rPr lang="en-US" smtClean="0"/>
              <a:t>14</a:t>
            </a:fld>
            <a:endParaRPr lang="en-US"/>
          </a:p>
        </p:txBody>
      </p:sp>
    </p:spTree>
    <p:extLst>
      <p:ext uri="{BB962C8B-B14F-4D97-AF65-F5344CB8AC3E}">
        <p14:creationId xmlns:p14="http://schemas.microsoft.com/office/powerpoint/2010/main" val="258472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C0DAD0-3868-4A56-B76D-D0B0C032F671}" type="slidenum">
              <a:rPr lang="en-US" smtClean="0"/>
              <a:t>15</a:t>
            </a:fld>
            <a:endParaRPr lang="en-US"/>
          </a:p>
        </p:txBody>
      </p:sp>
    </p:spTree>
    <p:extLst>
      <p:ext uri="{BB962C8B-B14F-4D97-AF65-F5344CB8AC3E}">
        <p14:creationId xmlns:p14="http://schemas.microsoft.com/office/powerpoint/2010/main" val="258472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C0DAD0-3868-4A56-B76D-D0B0C032F671}" type="slidenum">
              <a:rPr lang="en-US" smtClean="0"/>
              <a:t>16</a:t>
            </a:fld>
            <a:endParaRPr lang="en-US"/>
          </a:p>
        </p:txBody>
      </p:sp>
    </p:spTree>
    <p:extLst>
      <p:ext uri="{BB962C8B-B14F-4D97-AF65-F5344CB8AC3E}">
        <p14:creationId xmlns:p14="http://schemas.microsoft.com/office/powerpoint/2010/main" val="983849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D5B76CDC-A305-4BA4-974E-2A68EFD513D2}" type="datetimeFigureOut">
              <a:rPr lang="en-US" smtClean="0"/>
              <a:t>4/3/2014</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6880C343-6BFF-4507-A4FE-DC0EB6F3EAEB}"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B76CDC-A305-4BA4-974E-2A68EFD513D2}" type="datetimeFigureOut">
              <a:rPr lang="en-US" smtClean="0"/>
              <a:t>4/3/2014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80C343-6BFF-4507-A4FE-DC0EB6F3EAE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B76CDC-A305-4BA4-974E-2A68EFD513D2}" type="datetimeFigureOut">
              <a:rPr lang="en-US" smtClean="0"/>
              <a:t>4/3/2014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80C343-6BFF-4507-A4FE-DC0EB6F3EAE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B76CDC-A305-4BA4-974E-2A68EFD513D2}" type="datetimeFigureOut">
              <a:rPr lang="en-US" smtClean="0"/>
              <a:t>4/3/2014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80C343-6BFF-4507-A4FE-DC0EB6F3EAE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B76CDC-A305-4BA4-974E-2A68EFD513D2}" type="datetimeFigureOut">
              <a:rPr lang="en-US" smtClean="0"/>
              <a:t>4/3/2014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80C343-6BFF-4507-A4FE-DC0EB6F3EAE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D5B76CDC-A305-4BA4-974E-2A68EFD513D2}" type="datetimeFigureOut">
              <a:rPr lang="en-US" smtClean="0"/>
              <a:t>4/3/2014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80C343-6BFF-4507-A4FE-DC0EB6F3EAEB}"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B76CDC-A305-4BA4-974E-2A68EFD513D2}" type="datetimeFigureOut">
              <a:rPr lang="en-US" smtClean="0"/>
              <a:t>4/3/2014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80C343-6BFF-4507-A4FE-DC0EB6F3EAE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B76CDC-A305-4BA4-974E-2A68EFD513D2}" type="datetimeFigureOut">
              <a:rPr lang="en-US" smtClean="0"/>
              <a:t>4/3/2014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80C343-6BFF-4507-A4FE-DC0EB6F3EAE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B76CDC-A305-4BA4-974E-2A68EFD513D2}" type="datetimeFigureOut">
              <a:rPr lang="en-US" smtClean="0"/>
              <a:t>4/3/2014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80C343-6BFF-4507-A4FE-DC0EB6F3EAE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5B76CDC-A305-4BA4-974E-2A68EFD513D2}" type="datetimeFigureOut">
              <a:rPr lang="en-US" smtClean="0"/>
              <a:t>4/3/2014</a:t>
            </a:fld>
            <a:endParaRPr lang="en-US"/>
          </a:p>
        </p:txBody>
      </p:sp>
      <p:sp>
        <p:nvSpPr>
          <p:cNvPr id="7" name="Slide Number Placeholder 6"/>
          <p:cNvSpPr>
            <a:spLocks noGrp="1"/>
          </p:cNvSpPr>
          <p:nvPr>
            <p:ph type="sldNum" sz="quarter" idx="12"/>
          </p:nvPr>
        </p:nvSpPr>
        <p:spPr/>
        <p:txBody>
          <a:bodyPr/>
          <a:lstStyle/>
          <a:p>
            <a:fld id="{6880C343-6BFF-4507-A4FE-DC0EB6F3EAEB}"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B76CDC-A305-4BA4-974E-2A68EFD513D2}" type="datetimeFigureOut">
              <a:rPr lang="en-US" smtClean="0"/>
              <a:t>4/3/2014</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6880C343-6BFF-4507-A4FE-DC0EB6F3EAE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D5B76CDC-A305-4BA4-974E-2A68EFD513D2}" type="datetimeFigureOut">
              <a:rPr lang="en-US" smtClean="0"/>
              <a:t>4/3/2014</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6880C343-6BFF-4507-A4FE-DC0EB6F3EAE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6.pn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6.png"/><Relationship Id="rId7" Type="http://schemas.openxmlformats.org/officeDocument/2006/relationships/diagramColors" Target="../diagrams/colors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6.png"/><Relationship Id="rId7" Type="http://schemas.openxmlformats.org/officeDocument/2006/relationships/diagramColors" Target="../diagrams/colors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15.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6.png"/><Relationship Id="rId7" Type="http://schemas.openxmlformats.org/officeDocument/2006/relationships/diagramColors" Target="../diagrams/colors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62500" lnSpcReduction="20000"/>
          </a:bodyPr>
          <a:lstStyle/>
          <a:p>
            <a:r>
              <a:rPr lang="en-US" sz="4400" dirty="0" smtClean="0"/>
              <a:t>Membership in </a:t>
            </a:r>
          </a:p>
          <a:p>
            <a:r>
              <a:rPr lang="en-US" sz="4400" dirty="0" smtClean="0"/>
              <a:t>New York State Women, Inc.</a:t>
            </a:r>
            <a:endParaRPr lang="en-US" sz="4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743200"/>
            <a:ext cx="4724400" cy="1063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25158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6800" y="914400"/>
            <a:ext cx="7024744" cy="648736"/>
          </a:xfrm>
        </p:spPr>
        <p:txBody>
          <a:bodyPr>
            <a:normAutofit fontScale="90000"/>
          </a:bodyPr>
          <a:lstStyle/>
          <a:p>
            <a:r>
              <a:rPr lang="en-US" dirty="0" smtClean="0"/>
              <a:t>3. </a:t>
            </a:r>
            <a:r>
              <a:rPr lang="en-US" dirty="0"/>
              <a:t>Know Your Organization</a:t>
            </a:r>
          </a:p>
        </p:txBody>
      </p:sp>
      <p:sp>
        <p:nvSpPr>
          <p:cNvPr id="6" name="Content Placeholder 5"/>
          <p:cNvSpPr>
            <a:spLocks noGrp="1"/>
          </p:cNvSpPr>
          <p:nvPr>
            <p:ph idx="1"/>
          </p:nvPr>
        </p:nvSpPr>
        <p:spPr>
          <a:xfrm>
            <a:off x="990600" y="2209800"/>
            <a:ext cx="6777317" cy="2590800"/>
          </a:xfrm>
        </p:spPr>
        <p:txBody>
          <a:bodyPr>
            <a:noAutofit/>
          </a:bodyPr>
          <a:lstStyle/>
          <a:p>
            <a:r>
              <a:rPr lang="en-US" sz="2000" dirty="0" smtClean="0"/>
              <a:t>Know the mission</a:t>
            </a:r>
          </a:p>
          <a:p>
            <a:r>
              <a:rPr lang="en-US" sz="2000" dirty="0" smtClean="0"/>
              <a:t>Know the vision</a:t>
            </a:r>
          </a:p>
          <a:p>
            <a:r>
              <a:rPr lang="en-US" sz="2000" dirty="0" smtClean="0"/>
              <a:t>Know the structure</a:t>
            </a:r>
          </a:p>
          <a:p>
            <a:r>
              <a:rPr lang="en-US" sz="2000" dirty="0" smtClean="0"/>
              <a:t>Know how to explain the levels of </a:t>
            </a:r>
            <a:r>
              <a:rPr lang="en-US" sz="2000" dirty="0" err="1" smtClean="0"/>
              <a:t>NYSWI</a:t>
            </a:r>
            <a:endParaRPr lang="en-US" sz="2000" dirty="0" smtClean="0"/>
          </a:p>
          <a:p>
            <a:r>
              <a:rPr lang="en-US" sz="2000" dirty="0" smtClean="0"/>
              <a:t>Know when we meet</a:t>
            </a:r>
          </a:p>
          <a:p>
            <a:endParaRPr lang="en-US" sz="1400"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1"/>
            <a:ext cx="2514600" cy="566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404601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6800" y="914400"/>
            <a:ext cx="7024744" cy="648736"/>
          </a:xfrm>
        </p:spPr>
        <p:txBody>
          <a:bodyPr>
            <a:normAutofit fontScale="90000"/>
          </a:bodyPr>
          <a:lstStyle/>
          <a:p>
            <a:r>
              <a:rPr lang="en-US" dirty="0" smtClean="0"/>
              <a:t>3. </a:t>
            </a:r>
            <a:r>
              <a:rPr lang="en-US" dirty="0"/>
              <a:t>Know Your Organization</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1"/>
            <a:ext cx="2514600" cy="566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620162" y="1905000"/>
            <a:ext cx="7315200" cy="523220"/>
          </a:xfrm>
          <a:prstGeom prst="rect">
            <a:avLst/>
          </a:prstGeom>
        </p:spPr>
        <p:txBody>
          <a:bodyPr wrap="square">
            <a:spAutoFit/>
          </a:bodyPr>
          <a:lstStyle/>
          <a:p>
            <a:r>
              <a:rPr lang="en-US" sz="2800" dirty="0" err="1" smtClean="0"/>
              <a:t>NYS</a:t>
            </a:r>
            <a:r>
              <a:rPr lang="en-US" sz="2800" dirty="0" smtClean="0"/>
              <a:t> Women, Inc. Mission and Vision:</a:t>
            </a:r>
            <a:endParaRPr lang="en-US" sz="2800" dirty="0"/>
          </a:p>
        </p:txBody>
      </p:sp>
      <p:graphicFrame>
        <p:nvGraphicFramePr>
          <p:cNvPr id="11" name="Diagram 10"/>
          <p:cNvGraphicFramePr/>
          <p:nvPr>
            <p:extLst>
              <p:ext uri="{D42A27DB-BD31-4B8C-83A1-F6EECF244321}">
                <p14:modId xmlns:p14="http://schemas.microsoft.com/office/powerpoint/2010/main" val="1335928182"/>
              </p:ext>
            </p:extLst>
          </p:nvPr>
        </p:nvGraphicFramePr>
        <p:xfrm>
          <a:off x="914400" y="2971800"/>
          <a:ext cx="7467600" cy="15621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6905764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6800" y="914400"/>
            <a:ext cx="7024744" cy="648736"/>
          </a:xfrm>
        </p:spPr>
        <p:txBody>
          <a:bodyPr>
            <a:normAutofit fontScale="90000"/>
          </a:bodyPr>
          <a:lstStyle/>
          <a:p>
            <a:r>
              <a:rPr lang="en-US" dirty="0" smtClean="0"/>
              <a:t>3. </a:t>
            </a:r>
            <a:r>
              <a:rPr lang="en-US" dirty="0"/>
              <a:t>Know Your Organization</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1"/>
            <a:ext cx="2514600" cy="566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6"/>
          <p:cNvPicPr/>
          <p:nvPr/>
        </p:nvPicPr>
        <p:blipFill>
          <a:blip r:embed="rId4">
            <a:duotone>
              <a:schemeClr val="accent1">
                <a:shade val="45000"/>
                <a:satMod val="135000"/>
              </a:schemeClr>
              <a:prstClr val="white"/>
            </a:duotone>
            <a:extLst>
              <a:ext uri="{BEBA8EAE-BF5A-486C-A8C5-ECC9F3942E4B}">
                <a14:imgProps xmlns:a14="http://schemas.microsoft.com/office/drawing/2010/main">
                  <a14:imgLayer r:embed="rId5">
                    <a14:imgEffect>
                      <a14:colorTemperature colorTemp="72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709930" y="3124200"/>
            <a:ext cx="7724140" cy="1914525"/>
          </a:xfrm>
          <a:prstGeom prst="rect">
            <a:avLst/>
          </a:prstGeom>
          <a:noFill/>
        </p:spPr>
      </p:pic>
      <p:sp>
        <p:nvSpPr>
          <p:cNvPr id="3" name="Rectangle 2"/>
          <p:cNvSpPr/>
          <p:nvPr/>
        </p:nvSpPr>
        <p:spPr>
          <a:xfrm>
            <a:off x="709930" y="2133600"/>
            <a:ext cx="7595870" cy="523220"/>
          </a:xfrm>
          <a:prstGeom prst="rect">
            <a:avLst/>
          </a:prstGeom>
        </p:spPr>
        <p:txBody>
          <a:bodyPr wrap="square">
            <a:spAutoFit/>
          </a:bodyPr>
          <a:lstStyle/>
          <a:p>
            <a:r>
              <a:rPr lang="en-US" sz="2800" dirty="0" smtClean="0"/>
              <a:t>Your Membership Includes Membership in:</a:t>
            </a:r>
            <a:endParaRPr lang="en-US" sz="2800" dirty="0"/>
          </a:p>
        </p:txBody>
      </p:sp>
    </p:spTree>
    <p:extLst>
      <p:ext uri="{BB962C8B-B14F-4D97-AF65-F5344CB8AC3E}">
        <p14:creationId xmlns:p14="http://schemas.microsoft.com/office/powerpoint/2010/main" val="29100522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6800" y="914400"/>
            <a:ext cx="7024744" cy="648736"/>
          </a:xfrm>
        </p:spPr>
        <p:txBody>
          <a:bodyPr>
            <a:normAutofit fontScale="90000"/>
          </a:bodyPr>
          <a:lstStyle/>
          <a:p>
            <a:r>
              <a:rPr lang="en-US" dirty="0" smtClean="0"/>
              <a:t>3. </a:t>
            </a:r>
            <a:r>
              <a:rPr lang="en-US" dirty="0"/>
              <a:t>Know Your Organization</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1"/>
            <a:ext cx="2514600" cy="566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838200" y="1828800"/>
            <a:ext cx="6477000" cy="523220"/>
          </a:xfrm>
          <a:prstGeom prst="rect">
            <a:avLst/>
          </a:prstGeom>
        </p:spPr>
        <p:txBody>
          <a:bodyPr wrap="square">
            <a:spAutoFit/>
          </a:bodyPr>
          <a:lstStyle/>
          <a:p>
            <a:r>
              <a:rPr lang="en-US" sz="2800" dirty="0" smtClean="0"/>
              <a:t>Overall </a:t>
            </a:r>
            <a:r>
              <a:rPr lang="en-US" sz="2800" dirty="0" err="1" smtClean="0"/>
              <a:t>NYS</a:t>
            </a:r>
            <a:r>
              <a:rPr lang="en-US" sz="2800" dirty="0" smtClean="0"/>
              <a:t> Women Inc. Structure:</a:t>
            </a:r>
            <a:endParaRPr lang="en-US" sz="2800" dirty="0"/>
          </a:p>
        </p:txBody>
      </p:sp>
      <p:graphicFrame>
        <p:nvGraphicFramePr>
          <p:cNvPr id="8" name="Diagram 7"/>
          <p:cNvGraphicFramePr/>
          <p:nvPr>
            <p:extLst>
              <p:ext uri="{D42A27DB-BD31-4B8C-83A1-F6EECF244321}">
                <p14:modId xmlns:p14="http://schemas.microsoft.com/office/powerpoint/2010/main" val="3466476171"/>
              </p:ext>
            </p:extLst>
          </p:nvPr>
        </p:nvGraphicFramePr>
        <p:xfrm>
          <a:off x="914400" y="2895600"/>
          <a:ext cx="7334250" cy="173355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1223615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6800" y="914400"/>
            <a:ext cx="7024744" cy="648736"/>
          </a:xfrm>
        </p:spPr>
        <p:txBody>
          <a:bodyPr>
            <a:normAutofit fontScale="90000"/>
          </a:bodyPr>
          <a:lstStyle/>
          <a:p>
            <a:r>
              <a:rPr lang="en-US" dirty="0" smtClean="0"/>
              <a:t>3. </a:t>
            </a:r>
            <a:r>
              <a:rPr lang="en-US" dirty="0"/>
              <a:t>Know Your Organization</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1"/>
            <a:ext cx="2514600" cy="566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838200" y="1905000"/>
            <a:ext cx="7239000" cy="954107"/>
          </a:xfrm>
          <a:prstGeom prst="rect">
            <a:avLst/>
          </a:prstGeom>
        </p:spPr>
        <p:txBody>
          <a:bodyPr wrap="square">
            <a:spAutoFit/>
          </a:bodyPr>
          <a:lstStyle/>
          <a:p>
            <a:r>
              <a:rPr lang="en-US" sz="2800" dirty="0" smtClean="0"/>
              <a:t>The </a:t>
            </a:r>
            <a:r>
              <a:rPr lang="en-US" sz="2800" dirty="0" err="1" smtClean="0"/>
              <a:t>NYS</a:t>
            </a:r>
            <a:r>
              <a:rPr lang="en-US" sz="2800" dirty="0" smtClean="0"/>
              <a:t> Women, Inc. Board of Directors makes the decisions for </a:t>
            </a:r>
            <a:r>
              <a:rPr lang="en-US" sz="2800" dirty="0" err="1" smtClean="0"/>
              <a:t>NYS</a:t>
            </a:r>
            <a:r>
              <a:rPr lang="en-US" sz="2800" dirty="0" smtClean="0"/>
              <a:t> Women, Inc.</a:t>
            </a:r>
            <a:endParaRPr lang="en-US" sz="2800" dirty="0"/>
          </a:p>
        </p:txBody>
      </p:sp>
      <p:graphicFrame>
        <p:nvGraphicFramePr>
          <p:cNvPr id="8" name="Diagram 7"/>
          <p:cNvGraphicFramePr/>
          <p:nvPr>
            <p:extLst>
              <p:ext uri="{D42A27DB-BD31-4B8C-83A1-F6EECF244321}">
                <p14:modId xmlns:p14="http://schemas.microsoft.com/office/powerpoint/2010/main" val="1793102150"/>
              </p:ext>
            </p:extLst>
          </p:nvPr>
        </p:nvGraphicFramePr>
        <p:xfrm>
          <a:off x="533400" y="2743200"/>
          <a:ext cx="8077200" cy="2362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1283311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6800" y="914400"/>
            <a:ext cx="7024744" cy="648736"/>
          </a:xfrm>
        </p:spPr>
        <p:txBody>
          <a:bodyPr>
            <a:normAutofit fontScale="90000"/>
          </a:bodyPr>
          <a:lstStyle/>
          <a:p>
            <a:r>
              <a:rPr lang="en-US" dirty="0" smtClean="0"/>
              <a:t>3. </a:t>
            </a:r>
            <a:r>
              <a:rPr lang="en-US" dirty="0"/>
              <a:t>Know Your Organization</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1"/>
            <a:ext cx="2514600" cy="566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533400" y="1600200"/>
            <a:ext cx="7848600" cy="461665"/>
          </a:xfrm>
          <a:prstGeom prst="rect">
            <a:avLst/>
          </a:prstGeom>
        </p:spPr>
        <p:txBody>
          <a:bodyPr wrap="square">
            <a:spAutoFit/>
          </a:bodyPr>
          <a:lstStyle/>
          <a:p>
            <a:r>
              <a:rPr lang="en-US" sz="2400" dirty="0" smtClean="0"/>
              <a:t>Understanding Chapter, Region and State Meetings</a:t>
            </a:r>
            <a:endParaRPr lang="en-US" sz="2400" dirty="0"/>
          </a:p>
        </p:txBody>
      </p:sp>
      <p:graphicFrame>
        <p:nvGraphicFramePr>
          <p:cNvPr id="6" name="Diagram 5"/>
          <p:cNvGraphicFramePr/>
          <p:nvPr>
            <p:extLst>
              <p:ext uri="{D42A27DB-BD31-4B8C-83A1-F6EECF244321}">
                <p14:modId xmlns:p14="http://schemas.microsoft.com/office/powerpoint/2010/main" val="179987112"/>
              </p:ext>
            </p:extLst>
          </p:nvPr>
        </p:nvGraphicFramePr>
        <p:xfrm>
          <a:off x="609600" y="2286000"/>
          <a:ext cx="7924800" cy="411857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7168347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24936"/>
          </a:xfrm>
        </p:spPr>
        <p:txBody>
          <a:bodyPr>
            <a:normAutofit fontScale="90000"/>
          </a:bodyPr>
          <a:lstStyle/>
          <a:p>
            <a:r>
              <a:rPr lang="en-US" sz="3200" dirty="0" smtClean="0"/>
              <a:t>4. Create a Welcoming Environment</a:t>
            </a:r>
            <a:endParaRPr lang="en-US" sz="3200" dirty="0"/>
          </a:p>
        </p:txBody>
      </p:sp>
      <p:sp>
        <p:nvSpPr>
          <p:cNvPr id="3" name="Content Placeholder 2"/>
          <p:cNvSpPr>
            <a:spLocks noGrp="1"/>
          </p:cNvSpPr>
          <p:nvPr>
            <p:ph sz="quarter" idx="13"/>
          </p:nvPr>
        </p:nvSpPr>
        <p:spPr>
          <a:xfrm>
            <a:off x="1066800" y="2133600"/>
            <a:ext cx="6781800" cy="3429000"/>
          </a:xfrm>
        </p:spPr>
        <p:txBody>
          <a:bodyPr>
            <a:normAutofit fontScale="55000" lnSpcReduction="20000"/>
          </a:bodyPr>
          <a:lstStyle/>
          <a:p>
            <a:r>
              <a:rPr lang="en-US" sz="5600" dirty="0" smtClean="0"/>
              <a:t>What makes you feel welcome at a meeting?</a:t>
            </a:r>
          </a:p>
          <a:p>
            <a:r>
              <a:rPr lang="en-US" sz="5600" dirty="0" smtClean="0"/>
              <a:t>What does your chapter/region do in particular that you like?</a:t>
            </a:r>
          </a:p>
          <a:p>
            <a:r>
              <a:rPr lang="en-US" sz="5600" dirty="0" smtClean="0"/>
              <a:t>What does your chapter/region do in particular that you don’t like?</a:t>
            </a:r>
          </a:p>
          <a:p>
            <a:pPr lvl="1"/>
            <a:endParaRPr lang="en-US"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0"/>
            <a:ext cx="2514600" cy="566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059789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24936"/>
          </a:xfrm>
        </p:spPr>
        <p:txBody>
          <a:bodyPr>
            <a:normAutofit fontScale="90000"/>
          </a:bodyPr>
          <a:lstStyle/>
          <a:p>
            <a:r>
              <a:rPr lang="en-US" sz="3200" dirty="0" smtClean="0"/>
              <a:t>4. Create a Welcoming Environment</a:t>
            </a:r>
            <a:endParaRPr lang="en-US" sz="3200" dirty="0"/>
          </a:p>
        </p:txBody>
      </p:sp>
      <p:sp>
        <p:nvSpPr>
          <p:cNvPr id="3" name="Content Placeholder 2"/>
          <p:cNvSpPr>
            <a:spLocks noGrp="1"/>
          </p:cNvSpPr>
          <p:nvPr>
            <p:ph sz="quarter" idx="13"/>
          </p:nvPr>
        </p:nvSpPr>
        <p:spPr>
          <a:xfrm>
            <a:off x="1066800" y="2133600"/>
            <a:ext cx="6858000" cy="3429000"/>
          </a:xfrm>
        </p:spPr>
        <p:txBody>
          <a:bodyPr>
            <a:normAutofit fontScale="25000" lnSpcReduction="20000"/>
          </a:bodyPr>
          <a:lstStyle/>
          <a:p>
            <a:r>
              <a:rPr lang="en-US" sz="6400" b="1" dirty="0" smtClean="0"/>
              <a:t>What to do during a meeting</a:t>
            </a:r>
          </a:p>
          <a:p>
            <a:r>
              <a:rPr lang="en-US" sz="6400" b="1" dirty="0" smtClean="0"/>
              <a:t>Do:</a:t>
            </a:r>
          </a:p>
          <a:p>
            <a:pPr lvl="1"/>
            <a:r>
              <a:rPr lang="en-US" sz="6400" dirty="0"/>
              <a:t>Have a </a:t>
            </a:r>
            <a:r>
              <a:rPr lang="en-US" sz="6400" dirty="0" smtClean="0"/>
              <a:t>greeter</a:t>
            </a:r>
          </a:p>
          <a:p>
            <a:pPr lvl="1"/>
            <a:r>
              <a:rPr lang="en-US" sz="6400" dirty="0" smtClean="0"/>
              <a:t>Have </a:t>
            </a:r>
            <a:r>
              <a:rPr lang="en-US" sz="6400" dirty="0"/>
              <a:t>a guest book; get contact </a:t>
            </a:r>
            <a:r>
              <a:rPr lang="en-US" sz="6400" dirty="0" smtClean="0"/>
              <a:t>information</a:t>
            </a:r>
          </a:p>
          <a:p>
            <a:pPr lvl="1"/>
            <a:r>
              <a:rPr lang="en-US" sz="6400" dirty="0" smtClean="0"/>
              <a:t>Follow </a:t>
            </a:r>
            <a:r>
              <a:rPr lang="en-US" sz="6400" dirty="0"/>
              <a:t>up with </a:t>
            </a:r>
            <a:r>
              <a:rPr lang="en-US" sz="6400" dirty="0" smtClean="0"/>
              <a:t>guests</a:t>
            </a:r>
          </a:p>
          <a:p>
            <a:pPr lvl="1"/>
            <a:r>
              <a:rPr lang="en-US" sz="6400" dirty="0" smtClean="0"/>
              <a:t>Have </a:t>
            </a:r>
            <a:r>
              <a:rPr lang="en-US" sz="6400" dirty="0"/>
              <a:t>name </a:t>
            </a:r>
            <a:r>
              <a:rPr lang="en-US" sz="6400" dirty="0" smtClean="0"/>
              <a:t>tags</a:t>
            </a:r>
          </a:p>
          <a:p>
            <a:pPr lvl="1"/>
            <a:r>
              <a:rPr lang="en-US" sz="6400" dirty="0" smtClean="0"/>
              <a:t>Make </a:t>
            </a:r>
            <a:r>
              <a:rPr lang="en-US" sz="6400" dirty="0"/>
              <a:t>everyone feel </a:t>
            </a:r>
            <a:r>
              <a:rPr lang="en-US" sz="6400" dirty="0" smtClean="0"/>
              <a:t>welcome</a:t>
            </a:r>
          </a:p>
          <a:p>
            <a:pPr lvl="1"/>
            <a:r>
              <a:rPr lang="en-US" sz="6400" dirty="0" smtClean="0"/>
              <a:t>Introduce </a:t>
            </a:r>
            <a:r>
              <a:rPr lang="en-US" sz="6400" dirty="0"/>
              <a:t>yourself, invite a guest to sit with </a:t>
            </a:r>
            <a:r>
              <a:rPr lang="en-US" sz="6400" dirty="0" smtClean="0"/>
              <a:t>you</a:t>
            </a:r>
          </a:p>
          <a:p>
            <a:pPr lvl="1"/>
            <a:r>
              <a:rPr lang="en-US" sz="6400" dirty="0" smtClean="0"/>
              <a:t>Put on </a:t>
            </a:r>
            <a:r>
              <a:rPr lang="en-US" sz="6400" dirty="0"/>
              <a:t>a positive </a:t>
            </a:r>
            <a:r>
              <a:rPr lang="en-US" sz="6400" dirty="0" smtClean="0"/>
              <a:t>face</a:t>
            </a:r>
          </a:p>
          <a:p>
            <a:pPr lvl="1"/>
            <a:r>
              <a:rPr lang="en-US" sz="6400" dirty="0" smtClean="0"/>
              <a:t>Make </a:t>
            </a:r>
            <a:r>
              <a:rPr lang="en-US" sz="6400" dirty="0"/>
              <a:t>a connection – introduce a guest to someone with the same </a:t>
            </a:r>
            <a:r>
              <a:rPr lang="en-US" sz="6400" dirty="0" smtClean="0"/>
              <a:t>interest</a:t>
            </a:r>
          </a:p>
          <a:p>
            <a:pPr lvl="1"/>
            <a:r>
              <a:rPr lang="en-US" sz="6400" dirty="0" smtClean="0"/>
              <a:t>Shorten </a:t>
            </a:r>
            <a:r>
              <a:rPr lang="en-US" sz="6400" dirty="0"/>
              <a:t>the business </a:t>
            </a:r>
            <a:r>
              <a:rPr lang="en-US" sz="6400" dirty="0" smtClean="0"/>
              <a:t>meeting</a:t>
            </a:r>
          </a:p>
          <a:p>
            <a:pPr lvl="1"/>
            <a:r>
              <a:rPr lang="en-US" sz="6400" dirty="0" smtClean="0"/>
              <a:t>Have interesting speakers</a:t>
            </a:r>
          </a:p>
          <a:p>
            <a:pPr lvl="1"/>
            <a:r>
              <a:rPr lang="en-US" sz="6400" dirty="0" smtClean="0"/>
              <a:t>Choose topics that will appeal to different people each month</a:t>
            </a:r>
            <a:endParaRPr lang="en-US" sz="6400" dirty="0"/>
          </a:p>
          <a:p>
            <a:pPr lvl="1"/>
            <a:endParaRPr lang="en-US"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0"/>
            <a:ext cx="2514600" cy="566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476018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24936"/>
          </a:xfrm>
        </p:spPr>
        <p:txBody>
          <a:bodyPr>
            <a:normAutofit fontScale="90000"/>
          </a:bodyPr>
          <a:lstStyle/>
          <a:p>
            <a:r>
              <a:rPr lang="en-US" sz="3200" dirty="0" smtClean="0"/>
              <a:t>4. Create a Welcoming Environment</a:t>
            </a:r>
            <a:endParaRPr lang="en-US" sz="3200" dirty="0"/>
          </a:p>
        </p:txBody>
      </p:sp>
      <p:sp>
        <p:nvSpPr>
          <p:cNvPr id="4" name="Content Placeholder 3"/>
          <p:cNvSpPr>
            <a:spLocks noGrp="1"/>
          </p:cNvSpPr>
          <p:nvPr>
            <p:ph sz="quarter" idx="14"/>
          </p:nvPr>
        </p:nvSpPr>
        <p:spPr>
          <a:xfrm>
            <a:off x="1219200" y="1905000"/>
            <a:ext cx="6853428" cy="3645408"/>
          </a:xfrm>
        </p:spPr>
        <p:txBody>
          <a:bodyPr>
            <a:normAutofit fontScale="25000" lnSpcReduction="20000"/>
          </a:bodyPr>
          <a:lstStyle/>
          <a:p>
            <a:r>
              <a:rPr lang="en-US" sz="6400" b="1" dirty="0" smtClean="0"/>
              <a:t>What to avoid doing during a meeting – the don’ts</a:t>
            </a:r>
          </a:p>
          <a:p>
            <a:r>
              <a:rPr lang="en-US" sz="6400" b="1" dirty="0" smtClean="0"/>
              <a:t>Don’t: </a:t>
            </a:r>
          </a:p>
          <a:p>
            <a:pPr lvl="1"/>
            <a:r>
              <a:rPr lang="en-US" sz="6400" dirty="0" smtClean="0"/>
              <a:t>Welcome them at the door</a:t>
            </a:r>
          </a:p>
          <a:p>
            <a:pPr lvl="1"/>
            <a:r>
              <a:rPr lang="en-US" sz="6400" dirty="0" smtClean="0"/>
              <a:t>Say hello</a:t>
            </a:r>
          </a:p>
          <a:p>
            <a:pPr lvl="1"/>
            <a:r>
              <a:rPr lang="en-US" sz="6400" dirty="0" smtClean="0"/>
              <a:t>Do </a:t>
            </a:r>
            <a:r>
              <a:rPr lang="en-US" sz="6400" dirty="0"/>
              <a:t>your committee work during the meeting – make the meeting really </a:t>
            </a:r>
            <a:r>
              <a:rPr lang="en-US" sz="6400" dirty="0" smtClean="0"/>
              <a:t>boring</a:t>
            </a:r>
          </a:p>
          <a:p>
            <a:pPr lvl="1"/>
            <a:r>
              <a:rPr lang="en-US" sz="6400" dirty="0" smtClean="0"/>
              <a:t>Berate </a:t>
            </a:r>
            <a:r>
              <a:rPr lang="en-US" sz="6400" dirty="0"/>
              <a:t>members for not doing </a:t>
            </a:r>
            <a:r>
              <a:rPr lang="en-US" sz="6400" dirty="0" smtClean="0"/>
              <a:t>something</a:t>
            </a:r>
          </a:p>
          <a:p>
            <a:pPr lvl="1"/>
            <a:r>
              <a:rPr lang="en-US" sz="6400" dirty="0" smtClean="0"/>
              <a:t>Trash-talk </a:t>
            </a:r>
            <a:r>
              <a:rPr lang="en-US" sz="6400" dirty="0"/>
              <a:t>your chapter or members, or state organization – especially in front of members there for the first </a:t>
            </a:r>
            <a:r>
              <a:rPr lang="en-US" sz="6400" dirty="0" smtClean="0"/>
              <a:t>time</a:t>
            </a:r>
          </a:p>
          <a:p>
            <a:pPr lvl="1"/>
            <a:r>
              <a:rPr lang="en-US" sz="6400" dirty="0" smtClean="0"/>
              <a:t>Sit </a:t>
            </a:r>
            <a:r>
              <a:rPr lang="en-US" sz="6400" dirty="0"/>
              <a:t>with the same people all the time;  form cliques; save seats and don’t include new members or </a:t>
            </a:r>
            <a:r>
              <a:rPr lang="en-US" sz="6400" dirty="0" smtClean="0"/>
              <a:t>guests</a:t>
            </a:r>
          </a:p>
          <a:p>
            <a:pPr lvl="1"/>
            <a:r>
              <a:rPr lang="en-US" sz="6400" dirty="0" smtClean="0"/>
              <a:t>Chatter </a:t>
            </a:r>
            <a:r>
              <a:rPr lang="en-US" sz="6400" dirty="0"/>
              <a:t>amongst yourselves when someone is </a:t>
            </a:r>
            <a:r>
              <a:rPr lang="en-US" sz="6400" dirty="0" smtClean="0"/>
              <a:t>speaking</a:t>
            </a:r>
          </a:p>
          <a:p>
            <a:pPr lvl="1"/>
            <a:r>
              <a:rPr lang="en-US" sz="6400" dirty="0" smtClean="0"/>
              <a:t>Put </a:t>
            </a:r>
            <a:r>
              <a:rPr lang="en-US" sz="6400" dirty="0"/>
              <a:t>out an agenda and then </a:t>
            </a:r>
            <a:r>
              <a:rPr lang="en-US" sz="6400" dirty="0" smtClean="0"/>
              <a:t>not </a:t>
            </a:r>
            <a:r>
              <a:rPr lang="en-US" sz="6400" dirty="0"/>
              <a:t>stick to it – or better yet, don’t have an agenda at all. </a:t>
            </a:r>
            <a:endParaRPr lang="en-US" sz="6400" dirty="0" smtClean="0"/>
          </a:p>
          <a:p>
            <a:pPr lvl="1"/>
            <a:r>
              <a:rPr lang="en-US" sz="6400" dirty="0" smtClean="0"/>
              <a:t>When </a:t>
            </a:r>
            <a:r>
              <a:rPr lang="en-US" sz="6400" dirty="0"/>
              <a:t>a member – especially a new member – has an idea, </a:t>
            </a:r>
            <a:r>
              <a:rPr lang="en-US" sz="6400" dirty="0" smtClean="0"/>
              <a:t>don’t tell </a:t>
            </a:r>
            <a:r>
              <a:rPr lang="en-US" sz="6400" dirty="0"/>
              <a:t>them ‘we don’t do it that way.’</a:t>
            </a:r>
          </a:p>
          <a:p>
            <a:endParaRPr lang="en-US"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0"/>
            <a:ext cx="2514600" cy="566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05145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6800" y="914400"/>
            <a:ext cx="7024744" cy="648736"/>
          </a:xfrm>
        </p:spPr>
        <p:txBody>
          <a:bodyPr>
            <a:normAutofit fontScale="90000"/>
          </a:bodyPr>
          <a:lstStyle/>
          <a:p>
            <a:r>
              <a:rPr lang="en-US" dirty="0" smtClean="0"/>
              <a:t>5. Follow Up</a:t>
            </a:r>
            <a:endParaRPr lang="en-US" dirty="0"/>
          </a:p>
        </p:txBody>
      </p:sp>
      <p:sp>
        <p:nvSpPr>
          <p:cNvPr id="6" name="Content Placeholder 5"/>
          <p:cNvSpPr>
            <a:spLocks noGrp="1"/>
          </p:cNvSpPr>
          <p:nvPr>
            <p:ph idx="1"/>
          </p:nvPr>
        </p:nvSpPr>
        <p:spPr>
          <a:xfrm>
            <a:off x="1066800" y="1752600"/>
            <a:ext cx="6777317" cy="3508977"/>
          </a:xfrm>
        </p:spPr>
        <p:txBody>
          <a:bodyPr>
            <a:noAutofit/>
          </a:bodyPr>
          <a:lstStyle/>
          <a:p>
            <a:pPr lvl="0"/>
            <a:r>
              <a:rPr lang="en-US" dirty="0" smtClean="0"/>
              <a:t>You don’t want to be overly aggressive or too persistent, but you must follow up with all current, lapsed and potential members</a:t>
            </a:r>
          </a:p>
          <a:p>
            <a:pPr lvl="0"/>
            <a:r>
              <a:rPr lang="en-US" dirty="0" smtClean="0"/>
              <a:t>See if they need anything from you</a:t>
            </a:r>
          </a:p>
          <a:p>
            <a:pPr lvl="0"/>
            <a:r>
              <a:rPr lang="en-US" dirty="0" smtClean="0"/>
              <a:t>Ask if there is anything you can do to help them</a:t>
            </a:r>
          </a:p>
          <a:p>
            <a:pPr lvl="0"/>
            <a:r>
              <a:rPr lang="en-US" dirty="0" smtClean="0"/>
              <a:t>If they don’t want to rejoin/join, ask why</a:t>
            </a:r>
            <a:endParaRPr lang="en-US"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1"/>
            <a:ext cx="2514600" cy="566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3824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Membership is Key		</a:t>
            </a:r>
            <a:endParaRPr lang="en-US" dirty="0"/>
          </a:p>
        </p:txBody>
      </p:sp>
      <p:sp>
        <p:nvSpPr>
          <p:cNvPr id="3" name="Content Placeholder 2"/>
          <p:cNvSpPr>
            <a:spLocks noGrp="1"/>
          </p:cNvSpPr>
          <p:nvPr>
            <p:ph idx="1"/>
          </p:nvPr>
        </p:nvSpPr>
        <p:spPr/>
        <p:txBody>
          <a:bodyPr/>
          <a:lstStyle/>
          <a:p>
            <a:r>
              <a:rPr lang="en-US" dirty="0" smtClean="0"/>
              <a:t>New York State Women, Inc. is a membership based organization.  Without members, we will not succeed.</a:t>
            </a:r>
          </a:p>
          <a:p>
            <a:r>
              <a:rPr lang="en-US" dirty="0" smtClean="0"/>
              <a:t>It is important for every chapter to focus on retaining current members and attracting new members.</a:t>
            </a: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0"/>
            <a:ext cx="2517775" cy="56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94875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914400"/>
            <a:ext cx="8153400" cy="990600"/>
          </a:xfrm>
        </p:spPr>
        <p:txBody>
          <a:bodyPr>
            <a:normAutofit fontScale="90000"/>
          </a:bodyPr>
          <a:lstStyle/>
          <a:p>
            <a:r>
              <a:rPr lang="en-US" dirty="0" smtClean="0"/>
              <a:t>Check (or create) the </a:t>
            </a:r>
            <a:r>
              <a:rPr lang="en-US" dirty="0"/>
              <a:t>M</a:t>
            </a:r>
            <a:r>
              <a:rPr lang="en-US" dirty="0" smtClean="0"/>
              <a:t>onthly Membership Tip</a:t>
            </a:r>
            <a:endParaRPr lang="en-US" dirty="0"/>
          </a:p>
        </p:txBody>
      </p:sp>
      <p:sp>
        <p:nvSpPr>
          <p:cNvPr id="6" name="Content Placeholder 5"/>
          <p:cNvSpPr>
            <a:spLocks noGrp="1"/>
          </p:cNvSpPr>
          <p:nvPr>
            <p:ph idx="1"/>
          </p:nvPr>
        </p:nvSpPr>
        <p:spPr>
          <a:xfrm>
            <a:off x="838200" y="2133600"/>
            <a:ext cx="7620000" cy="3962400"/>
          </a:xfrm>
        </p:spPr>
        <p:txBody>
          <a:bodyPr>
            <a:noAutofit/>
          </a:bodyPr>
          <a:lstStyle/>
          <a:p>
            <a:pPr marL="68580" indent="0">
              <a:buNone/>
            </a:pPr>
            <a:r>
              <a:rPr lang="en-US" sz="1800" dirty="0" smtClean="0"/>
              <a:t>1.  Thank </a:t>
            </a:r>
            <a:r>
              <a:rPr lang="en-US" sz="1800" dirty="0"/>
              <a:t>and recognize renewing members</a:t>
            </a:r>
          </a:p>
          <a:p>
            <a:pPr marL="68580" indent="0">
              <a:buNone/>
            </a:pPr>
            <a:r>
              <a:rPr lang="en-US" sz="1800" dirty="0" smtClean="0"/>
              <a:t>2.  Help </a:t>
            </a:r>
            <a:r>
              <a:rPr lang="en-US" sz="1800" dirty="0"/>
              <a:t>and support members and women in the area</a:t>
            </a:r>
          </a:p>
          <a:p>
            <a:pPr marL="68580" indent="0">
              <a:buNone/>
            </a:pPr>
            <a:r>
              <a:rPr lang="en-US" sz="1800" dirty="0" smtClean="0"/>
              <a:t>3.  Mentor </a:t>
            </a:r>
            <a:r>
              <a:rPr lang="en-US" sz="1800" dirty="0"/>
              <a:t>women - of all ages </a:t>
            </a:r>
          </a:p>
          <a:p>
            <a:pPr marL="68580" indent="0">
              <a:buNone/>
            </a:pPr>
            <a:r>
              <a:rPr lang="en-US" sz="1800" dirty="0" smtClean="0"/>
              <a:t>4.  Create </a:t>
            </a:r>
            <a:r>
              <a:rPr lang="en-US" sz="1800" dirty="0"/>
              <a:t>a welcoming environment at meetings</a:t>
            </a:r>
          </a:p>
          <a:p>
            <a:pPr marL="68580" indent="0">
              <a:buNone/>
            </a:pPr>
            <a:r>
              <a:rPr lang="en-US" sz="1800" dirty="0" smtClean="0"/>
              <a:t>5.  Hold </a:t>
            </a:r>
            <a:r>
              <a:rPr lang="en-US" sz="1800" dirty="0"/>
              <a:t>a member forum</a:t>
            </a:r>
          </a:p>
          <a:p>
            <a:pPr marL="68580" indent="0">
              <a:buNone/>
            </a:pPr>
            <a:r>
              <a:rPr lang="en-US" sz="1800" dirty="0" smtClean="0"/>
              <a:t>6.  Remind </a:t>
            </a:r>
            <a:r>
              <a:rPr lang="en-US" sz="1800" dirty="0"/>
              <a:t>members to renew their </a:t>
            </a:r>
            <a:r>
              <a:rPr lang="en-US" sz="1800" dirty="0" smtClean="0"/>
              <a:t>membership</a:t>
            </a:r>
            <a:endParaRPr lang="en-US" sz="1800" dirty="0"/>
          </a:p>
          <a:p>
            <a:pPr marL="68580" indent="0">
              <a:buNone/>
            </a:pPr>
            <a:r>
              <a:rPr lang="en-US" sz="1800" dirty="0" smtClean="0"/>
              <a:t>7.  Educate </a:t>
            </a:r>
            <a:r>
              <a:rPr lang="en-US" sz="1800" dirty="0"/>
              <a:t>new members about the </a:t>
            </a:r>
            <a:r>
              <a:rPr lang="en-US" sz="1800" dirty="0" err="1" smtClean="0"/>
              <a:t>NYSWI</a:t>
            </a:r>
            <a:r>
              <a:rPr lang="en-US" sz="1800" dirty="0" smtClean="0"/>
              <a:t> </a:t>
            </a:r>
            <a:r>
              <a:rPr lang="en-US" sz="1800" dirty="0"/>
              <a:t>Mission, programs, benefits and your local chapter</a:t>
            </a:r>
          </a:p>
          <a:p>
            <a:pPr marL="68580" indent="0">
              <a:buNone/>
            </a:pPr>
            <a:r>
              <a:rPr lang="en-US" sz="1800" dirty="0" smtClean="0"/>
              <a:t>8.  Plan </a:t>
            </a:r>
            <a:r>
              <a:rPr lang="en-US" sz="1800" dirty="0"/>
              <a:t>interesting programs and events</a:t>
            </a:r>
          </a:p>
          <a:p>
            <a:pPr marL="68580" indent="0">
              <a:buNone/>
            </a:pPr>
            <a:r>
              <a:rPr lang="en-US" sz="1800" dirty="0" smtClean="0"/>
              <a:t>9.  Partner </a:t>
            </a:r>
            <a:r>
              <a:rPr lang="en-US" sz="1800" dirty="0"/>
              <a:t>with organizations in your area</a:t>
            </a:r>
          </a:p>
          <a:p>
            <a:pPr marL="68580" indent="0">
              <a:buNone/>
            </a:pPr>
            <a:r>
              <a:rPr lang="en-US" sz="1800" dirty="0" smtClean="0"/>
              <a:t>10.  </a:t>
            </a:r>
            <a:r>
              <a:rPr lang="en-US" sz="1800" b="1" dirty="0" smtClean="0"/>
              <a:t>Your </a:t>
            </a:r>
            <a:r>
              <a:rPr lang="en-US" sz="1800" b="1" dirty="0"/>
              <a:t>idea here - - - please send your membership idea to Dana or </a:t>
            </a:r>
            <a:r>
              <a:rPr lang="en-US" sz="1800" b="1" dirty="0" smtClean="0"/>
              <a:t>Neale and have it featured in the Communicator</a:t>
            </a:r>
            <a:endParaRPr lang="en-US" sz="1800" b="1"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1"/>
            <a:ext cx="2514600" cy="566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64651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6800" y="2895600"/>
            <a:ext cx="7024744" cy="648736"/>
          </a:xfrm>
        </p:spPr>
        <p:txBody>
          <a:bodyPr>
            <a:noAutofit/>
          </a:bodyPr>
          <a:lstStyle/>
          <a:p>
            <a:pPr algn="ctr"/>
            <a:r>
              <a:rPr lang="en-US" sz="5400" dirty="0" smtClean="0"/>
              <a:t>Questions?</a:t>
            </a:r>
            <a:endParaRPr lang="en-US" sz="540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1"/>
            <a:ext cx="2514600" cy="566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390511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Membership is Key		</a:t>
            </a:r>
            <a:endParaRPr lang="en-US" dirty="0"/>
          </a:p>
        </p:txBody>
      </p:sp>
      <p:sp>
        <p:nvSpPr>
          <p:cNvPr id="3" name="Content Placeholder 2"/>
          <p:cNvSpPr>
            <a:spLocks noGrp="1"/>
          </p:cNvSpPr>
          <p:nvPr>
            <p:ph idx="1"/>
          </p:nvPr>
        </p:nvSpPr>
        <p:spPr/>
        <p:txBody>
          <a:bodyPr/>
          <a:lstStyle/>
          <a:p>
            <a:r>
              <a:rPr lang="en-US" dirty="0" smtClean="0"/>
              <a:t>To retain and attract members, you must:</a:t>
            </a:r>
          </a:p>
          <a:p>
            <a:pPr lvl="1"/>
            <a:r>
              <a:rPr lang="en-US" dirty="0" smtClean="0"/>
              <a:t>1. Know why you’re a member</a:t>
            </a:r>
          </a:p>
          <a:p>
            <a:pPr lvl="1"/>
            <a:r>
              <a:rPr lang="en-US" dirty="0" smtClean="0"/>
              <a:t>2. Know the Benefits of Being a Member</a:t>
            </a:r>
          </a:p>
          <a:p>
            <a:pPr lvl="1"/>
            <a:r>
              <a:rPr lang="en-US" dirty="0" smtClean="0"/>
              <a:t>3. Know Your Organization</a:t>
            </a:r>
          </a:p>
          <a:p>
            <a:pPr lvl="1"/>
            <a:r>
              <a:rPr lang="en-US" dirty="0" smtClean="0"/>
              <a:t>4. Create a Welcoming Environment</a:t>
            </a:r>
          </a:p>
          <a:p>
            <a:pPr lvl="1"/>
            <a:r>
              <a:rPr lang="en-US" dirty="0" smtClean="0"/>
              <a:t>5. Follow Up</a:t>
            </a: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0"/>
            <a:ext cx="2517775" cy="56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02422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Know Why You’re a Member	</a:t>
            </a:r>
            <a:endParaRPr lang="en-US" dirty="0"/>
          </a:p>
        </p:txBody>
      </p:sp>
      <p:sp>
        <p:nvSpPr>
          <p:cNvPr id="3" name="Content Placeholder 2"/>
          <p:cNvSpPr>
            <a:spLocks noGrp="1"/>
          </p:cNvSpPr>
          <p:nvPr>
            <p:ph idx="1"/>
          </p:nvPr>
        </p:nvSpPr>
        <p:spPr/>
        <p:txBody>
          <a:bodyPr>
            <a:normAutofit/>
          </a:bodyPr>
          <a:lstStyle/>
          <a:p>
            <a:r>
              <a:rPr lang="en-US" sz="3400" b="1" dirty="0" smtClean="0"/>
              <a:t>You must know why you’re a member</a:t>
            </a:r>
          </a:p>
          <a:p>
            <a:pPr lvl="1"/>
            <a:r>
              <a:rPr lang="en-US" sz="2600" dirty="0" smtClean="0"/>
              <a:t>What do you get out of being a member?</a:t>
            </a:r>
          </a:p>
          <a:p>
            <a:pPr lvl="1"/>
            <a:r>
              <a:rPr lang="en-US" sz="2600" dirty="0" smtClean="0"/>
              <a:t>What makes you stay?</a:t>
            </a:r>
          </a:p>
          <a:p>
            <a:pPr lvl="1"/>
            <a:r>
              <a:rPr lang="en-US" sz="2600" dirty="0" smtClean="0"/>
              <a:t>What brings you back?</a:t>
            </a:r>
          </a:p>
          <a:p>
            <a:pPr lvl="1"/>
            <a:r>
              <a:rPr lang="en-US" sz="2600" dirty="0" smtClean="0"/>
              <a:t>Why are you still here?</a:t>
            </a:r>
            <a:endParaRPr lang="en-US" sz="2600" dirty="0"/>
          </a:p>
          <a:p>
            <a:pPr lvl="1"/>
            <a:endParaRPr lang="en-US" sz="1400" b="1" dirty="0"/>
          </a:p>
          <a:p>
            <a:pPr lvl="1"/>
            <a:endParaRPr lang="en-US" sz="1400" b="1" dirty="0" smtClean="0"/>
          </a:p>
          <a:p>
            <a:pPr lvl="1"/>
            <a:endParaRPr lang="en-US" sz="1400" dirty="0"/>
          </a:p>
          <a:p>
            <a:pPr lvl="1"/>
            <a:endParaRPr lang="en-US"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81600" y="15089"/>
            <a:ext cx="2514600" cy="564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628138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Know </a:t>
            </a:r>
            <a:r>
              <a:rPr lang="en-US" dirty="0"/>
              <a:t>the Benefits of Being a Member of </a:t>
            </a:r>
            <a:r>
              <a:rPr lang="en-US" dirty="0" err="1"/>
              <a:t>NYSWI</a:t>
            </a:r>
            <a:r>
              <a:rPr lang="en-US" dirty="0"/>
              <a:t> </a:t>
            </a:r>
            <a:r>
              <a:rPr lang="en-US" dirty="0" smtClean="0"/>
              <a:t>	</a:t>
            </a:r>
            <a:endParaRPr lang="en-US" dirty="0"/>
          </a:p>
        </p:txBody>
      </p:sp>
      <p:sp>
        <p:nvSpPr>
          <p:cNvPr id="3" name="Content Placeholder 2"/>
          <p:cNvSpPr>
            <a:spLocks noGrp="1"/>
          </p:cNvSpPr>
          <p:nvPr>
            <p:ph idx="1"/>
          </p:nvPr>
        </p:nvSpPr>
        <p:spPr/>
        <p:txBody>
          <a:bodyPr>
            <a:normAutofit fontScale="62500" lnSpcReduction="20000"/>
          </a:bodyPr>
          <a:lstStyle/>
          <a:p>
            <a:r>
              <a:rPr lang="en-US" sz="3400" dirty="0" smtClean="0"/>
              <a:t>State Membership Benefits </a:t>
            </a:r>
            <a:r>
              <a:rPr lang="en-US" dirty="0" smtClean="0"/>
              <a:t>– </a:t>
            </a:r>
          </a:p>
          <a:p>
            <a:endParaRPr lang="en-US" dirty="0" smtClean="0"/>
          </a:p>
          <a:p>
            <a:pPr lvl="1"/>
            <a:r>
              <a:rPr lang="en-US" sz="2000" dirty="0" smtClean="0"/>
              <a:t>Member </a:t>
            </a:r>
            <a:r>
              <a:rPr lang="en-US" sz="2000" dirty="0"/>
              <a:t>Benefit Programs – discounted life insurance,  marketing materials and web </a:t>
            </a:r>
            <a:r>
              <a:rPr lang="en-US" sz="2000" dirty="0" smtClean="0"/>
              <a:t>services</a:t>
            </a:r>
          </a:p>
          <a:p>
            <a:pPr lvl="1"/>
            <a:r>
              <a:rPr lang="en-US" sz="2000" dirty="0" smtClean="0"/>
              <a:t>Personal </a:t>
            </a:r>
            <a:r>
              <a:rPr lang="en-US" sz="2000" dirty="0"/>
              <a:t>Development mentoring </a:t>
            </a:r>
            <a:r>
              <a:rPr lang="en-US" sz="2000" dirty="0" smtClean="0"/>
              <a:t>programs</a:t>
            </a:r>
          </a:p>
          <a:p>
            <a:pPr lvl="1"/>
            <a:r>
              <a:rPr lang="en-US" sz="2000" dirty="0" smtClean="0"/>
              <a:t>Information </a:t>
            </a:r>
            <a:r>
              <a:rPr lang="en-US" sz="2000" dirty="0"/>
              <a:t>on current legislative issues</a:t>
            </a:r>
          </a:p>
          <a:p>
            <a:pPr lvl="1"/>
            <a:r>
              <a:rPr lang="en-US" sz="2000" dirty="0"/>
              <a:t>Training on how to contact your local, state or federal </a:t>
            </a:r>
            <a:r>
              <a:rPr lang="en-US" sz="2000" dirty="0" smtClean="0"/>
              <a:t>legislator</a:t>
            </a:r>
          </a:p>
          <a:p>
            <a:pPr lvl="1"/>
            <a:r>
              <a:rPr lang="en-US" sz="2000" dirty="0"/>
              <a:t>Attendance at State and Region meetings for networking purposes</a:t>
            </a:r>
          </a:p>
          <a:p>
            <a:pPr lvl="1"/>
            <a:r>
              <a:rPr lang="en-US" sz="2000" dirty="0"/>
              <a:t>Development and growth in leadership positions at the chapter, region and State level</a:t>
            </a:r>
          </a:p>
          <a:p>
            <a:pPr lvl="1"/>
            <a:r>
              <a:rPr lang="en-US" sz="2000" dirty="0"/>
              <a:t>Learning Robert’s Rules and parliamentary procedure</a:t>
            </a:r>
          </a:p>
          <a:p>
            <a:pPr lvl="1"/>
            <a:r>
              <a:rPr lang="en-US" sz="2000" dirty="0"/>
              <a:t>Marketing and growing your business by making statewide contacts</a:t>
            </a:r>
          </a:p>
          <a:p>
            <a:pPr lvl="1"/>
            <a:r>
              <a:rPr lang="en-US" sz="2000" dirty="0"/>
              <a:t>Being a vendor at a State meeting to promote your business or </a:t>
            </a:r>
            <a:r>
              <a:rPr lang="en-US" sz="2000" dirty="0" smtClean="0"/>
              <a:t>product</a:t>
            </a:r>
          </a:p>
          <a:p>
            <a:pPr lvl="1"/>
            <a:r>
              <a:rPr lang="en-US" sz="2000" dirty="0"/>
              <a:t>Mentoring and training other women and being mentored and trained</a:t>
            </a:r>
          </a:p>
          <a:p>
            <a:pPr lvl="1"/>
            <a:r>
              <a:rPr lang="en-US" sz="2000" dirty="0"/>
              <a:t>Speaking at a State or region meeting</a:t>
            </a:r>
          </a:p>
          <a:p>
            <a:pPr lvl="1"/>
            <a:endParaRPr lang="en-US" dirty="0"/>
          </a:p>
          <a:p>
            <a:pPr lvl="1"/>
            <a:endParaRPr lang="en-US" sz="1400" b="1" dirty="0"/>
          </a:p>
          <a:p>
            <a:pPr lvl="1"/>
            <a:endParaRPr lang="en-US" sz="1400" b="1" dirty="0" smtClean="0"/>
          </a:p>
          <a:p>
            <a:pPr lvl="1"/>
            <a:endParaRPr lang="en-US" sz="1400" dirty="0"/>
          </a:p>
          <a:p>
            <a:pPr lvl="1"/>
            <a:endParaRPr lang="en-US"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81600" y="15089"/>
            <a:ext cx="2514600" cy="564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31494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 Know the Benefits of Being a Member of </a:t>
            </a:r>
            <a:r>
              <a:rPr lang="en-US" dirty="0" err="1"/>
              <a:t>NYSWI</a:t>
            </a:r>
            <a:r>
              <a:rPr lang="en-US" dirty="0"/>
              <a:t> </a:t>
            </a:r>
            <a:r>
              <a:rPr lang="en-US" dirty="0" smtClean="0"/>
              <a:t>	</a:t>
            </a:r>
            <a:endParaRPr lang="en-US" dirty="0"/>
          </a:p>
        </p:txBody>
      </p:sp>
      <p:sp>
        <p:nvSpPr>
          <p:cNvPr id="3" name="Content Placeholder 2"/>
          <p:cNvSpPr>
            <a:spLocks noGrp="1"/>
          </p:cNvSpPr>
          <p:nvPr>
            <p:ph idx="1"/>
          </p:nvPr>
        </p:nvSpPr>
        <p:spPr/>
        <p:txBody>
          <a:bodyPr>
            <a:normAutofit/>
          </a:bodyPr>
          <a:lstStyle/>
          <a:p>
            <a:r>
              <a:rPr lang="en-US" sz="2100" dirty="0" smtClean="0"/>
              <a:t>Chapter Membership Benefits </a:t>
            </a:r>
            <a:r>
              <a:rPr lang="en-US" dirty="0" smtClean="0"/>
              <a:t>– </a:t>
            </a:r>
          </a:p>
          <a:p>
            <a:pPr lvl="1"/>
            <a:endParaRPr lang="en-US" sz="1400" dirty="0" smtClean="0"/>
          </a:p>
          <a:p>
            <a:pPr lvl="1"/>
            <a:r>
              <a:rPr lang="en-US" sz="1800" dirty="0" smtClean="0"/>
              <a:t>These are personal to your chapter</a:t>
            </a:r>
          </a:p>
          <a:p>
            <a:pPr lvl="2"/>
            <a:r>
              <a:rPr lang="en-US" sz="1600" dirty="0" smtClean="0"/>
              <a:t>What is special about your chapter?</a:t>
            </a:r>
          </a:p>
          <a:p>
            <a:pPr lvl="2"/>
            <a:r>
              <a:rPr lang="en-US" sz="1600" dirty="0" smtClean="0"/>
              <a:t>What makes you want to be a member?</a:t>
            </a:r>
          </a:p>
          <a:p>
            <a:pPr lvl="1"/>
            <a:r>
              <a:rPr lang="en-US" sz="1800" dirty="0" smtClean="0"/>
              <a:t>Be sure to sell yourself to prospective new members</a:t>
            </a:r>
          </a:p>
          <a:p>
            <a:pPr lvl="1"/>
            <a:r>
              <a:rPr lang="en-US" sz="1800" dirty="0" smtClean="0"/>
              <a:t>What are your chapter benefits?</a:t>
            </a:r>
          </a:p>
          <a:p>
            <a:pPr marL="685800" lvl="2" indent="0">
              <a:buNone/>
            </a:pPr>
            <a:endParaRPr lang="en-US" sz="1200" b="1" dirty="0" smtClean="0"/>
          </a:p>
          <a:p>
            <a:pPr lvl="1"/>
            <a:endParaRPr lang="en-US" sz="1400" b="1" dirty="0"/>
          </a:p>
          <a:p>
            <a:pPr lvl="2"/>
            <a:endParaRPr lang="en-US" sz="1200" b="1" dirty="0" smtClean="0"/>
          </a:p>
          <a:p>
            <a:pPr lvl="1"/>
            <a:endParaRPr lang="en-US"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81600" y="15089"/>
            <a:ext cx="2514600" cy="564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263924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 Know the Benefits of Being a Member of </a:t>
            </a:r>
            <a:r>
              <a:rPr lang="en-US" dirty="0" err="1"/>
              <a:t>NYSWI</a:t>
            </a:r>
            <a:r>
              <a:rPr lang="en-US" dirty="0"/>
              <a:t> </a:t>
            </a:r>
            <a:r>
              <a:rPr lang="en-US" dirty="0" smtClean="0"/>
              <a:t>	</a:t>
            </a:r>
            <a:endParaRPr lang="en-US" dirty="0"/>
          </a:p>
        </p:txBody>
      </p:sp>
      <p:sp>
        <p:nvSpPr>
          <p:cNvPr id="3" name="Content Placeholder 2"/>
          <p:cNvSpPr>
            <a:spLocks noGrp="1"/>
          </p:cNvSpPr>
          <p:nvPr>
            <p:ph idx="1"/>
          </p:nvPr>
        </p:nvSpPr>
        <p:spPr/>
        <p:txBody>
          <a:bodyPr>
            <a:normAutofit fontScale="70000" lnSpcReduction="20000"/>
          </a:bodyPr>
          <a:lstStyle/>
          <a:p>
            <a:r>
              <a:rPr lang="en-US" sz="2600" dirty="0" smtClean="0"/>
              <a:t>Chapter’s Have Benefits for Being Part of Statewide Organization</a:t>
            </a:r>
          </a:p>
          <a:p>
            <a:endParaRPr lang="en-US" sz="2600" dirty="0" smtClean="0"/>
          </a:p>
          <a:p>
            <a:pPr lvl="1"/>
            <a:r>
              <a:rPr lang="en-US" dirty="0"/>
              <a:t>A chapter page on the </a:t>
            </a:r>
            <a:r>
              <a:rPr lang="en-US" dirty="0" err="1"/>
              <a:t>NYSWI</a:t>
            </a:r>
            <a:r>
              <a:rPr lang="en-US" dirty="0"/>
              <a:t> web </a:t>
            </a:r>
            <a:r>
              <a:rPr lang="en-US" dirty="0" smtClean="0"/>
              <a:t>site – Keep this updated </a:t>
            </a:r>
            <a:endParaRPr lang="en-US" dirty="0"/>
          </a:p>
          <a:p>
            <a:pPr lvl="1"/>
            <a:r>
              <a:rPr lang="en-US" dirty="0"/>
              <a:t>Access to the calendar of events to promote your local events</a:t>
            </a:r>
          </a:p>
          <a:p>
            <a:pPr lvl="1"/>
            <a:r>
              <a:rPr lang="en-US" dirty="0"/>
              <a:t>Access to the programming guide </a:t>
            </a:r>
          </a:p>
          <a:p>
            <a:pPr lvl="1"/>
            <a:r>
              <a:rPr lang="en-US" dirty="0"/>
              <a:t>Prerecorded workshops that can be used at chapter meetings</a:t>
            </a:r>
          </a:p>
          <a:p>
            <a:pPr lvl="1"/>
            <a:r>
              <a:rPr lang="en-US" dirty="0"/>
              <a:t>Membership promotion materials such as banners, informational post cards and buttons</a:t>
            </a:r>
          </a:p>
          <a:p>
            <a:pPr lvl="1"/>
            <a:r>
              <a:rPr lang="en-US" dirty="0"/>
              <a:t>Access to the tool kit, which includes sample agendas, budgets, bylaws, etc.</a:t>
            </a:r>
          </a:p>
          <a:p>
            <a:pPr lvl="1"/>
            <a:r>
              <a:rPr lang="en-US" dirty="0"/>
              <a:t>Sample new member and lapsed member letters</a:t>
            </a:r>
          </a:p>
          <a:p>
            <a:pPr lvl="1"/>
            <a:r>
              <a:rPr lang="en-US" dirty="0"/>
              <a:t>Sponsoring, mentoring and training a participant in the Personal and Professional Development Programs</a:t>
            </a:r>
          </a:p>
          <a:p>
            <a:pPr lvl="1"/>
            <a:r>
              <a:rPr lang="en-US" dirty="0"/>
              <a:t>Liability insurance to protect your chapter assets</a:t>
            </a:r>
          </a:p>
          <a:p>
            <a:pPr lvl="1"/>
            <a:endParaRPr lang="en-US" sz="1000" b="1" dirty="0" smtClean="0"/>
          </a:p>
          <a:p>
            <a:pPr lvl="1"/>
            <a:endParaRPr lang="en-US" sz="1400" b="1" dirty="0"/>
          </a:p>
          <a:p>
            <a:pPr lvl="2"/>
            <a:endParaRPr lang="en-US" sz="1200" b="1" dirty="0" smtClean="0"/>
          </a:p>
          <a:p>
            <a:pPr lvl="1"/>
            <a:endParaRPr lang="en-US"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81600" y="15089"/>
            <a:ext cx="2514600" cy="564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073919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43490" y="1027664"/>
            <a:ext cx="7024744" cy="648736"/>
          </a:xfrm>
        </p:spPr>
        <p:txBody>
          <a:bodyPr>
            <a:normAutofit fontScale="90000"/>
          </a:bodyPr>
          <a:lstStyle/>
          <a:p>
            <a:r>
              <a:rPr lang="en-US" dirty="0" smtClean="0"/>
              <a:t>3. Know Your Organization</a:t>
            </a:r>
            <a:endParaRPr lang="en-US" dirty="0"/>
          </a:p>
        </p:txBody>
      </p:sp>
      <p:sp>
        <p:nvSpPr>
          <p:cNvPr id="6" name="Content Placeholder 5"/>
          <p:cNvSpPr>
            <a:spLocks noGrp="1"/>
          </p:cNvSpPr>
          <p:nvPr>
            <p:ph idx="1"/>
          </p:nvPr>
        </p:nvSpPr>
        <p:spPr>
          <a:xfrm>
            <a:off x="1071283" y="1981200"/>
            <a:ext cx="6777317" cy="3508977"/>
          </a:xfrm>
        </p:spPr>
        <p:txBody>
          <a:bodyPr>
            <a:normAutofit fontScale="85000" lnSpcReduction="10000"/>
          </a:bodyPr>
          <a:lstStyle/>
          <a:p>
            <a:endParaRPr lang="en-US" sz="2400" dirty="0" smtClean="0"/>
          </a:p>
          <a:p>
            <a:r>
              <a:rPr lang="en-US" dirty="0" smtClean="0"/>
              <a:t>Develop an Elevator speech</a:t>
            </a:r>
          </a:p>
          <a:p>
            <a:r>
              <a:rPr lang="en-US" sz="2400" dirty="0" smtClean="0"/>
              <a:t>It is important to be able to tell people about </a:t>
            </a:r>
            <a:r>
              <a:rPr lang="en-US" sz="2400" dirty="0" err="1" smtClean="0"/>
              <a:t>NYSWI</a:t>
            </a:r>
            <a:r>
              <a:rPr lang="en-US" sz="2400" dirty="0"/>
              <a:t> </a:t>
            </a:r>
            <a:r>
              <a:rPr lang="en-US" sz="2400" dirty="0" smtClean="0"/>
              <a:t>succulently </a:t>
            </a:r>
          </a:p>
          <a:p>
            <a:r>
              <a:rPr lang="en-US" sz="2400" dirty="0" smtClean="0"/>
              <a:t>You need to create an opening that makes people want to know more about the group</a:t>
            </a:r>
          </a:p>
          <a:p>
            <a:r>
              <a:rPr lang="en-US" sz="2400" dirty="0" smtClean="0"/>
              <a:t>You want to start with the name of your chapter and tell someone what your chapter does </a:t>
            </a:r>
          </a:p>
          <a:p>
            <a:r>
              <a:rPr lang="en-US" sz="2400" dirty="0" smtClean="0"/>
              <a:t>Ideally you will have several different openings to use for different crowds and audiences</a:t>
            </a:r>
          </a:p>
          <a:p>
            <a:pPr marL="68580" indent="0">
              <a:buNone/>
            </a:pPr>
            <a:endParaRPr lang="en-US" sz="2400" dirty="0"/>
          </a:p>
          <a:p>
            <a:pPr lvl="0"/>
            <a:endParaRPr lang="en-US" sz="2400" dirty="0"/>
          </a:p>
          <a:p>
            <a:endParaRPr lang="en-US"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3000" y="-76200"/>
            <a:ext cx="2895600" cy="6499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272343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6800" y="914400"/>
            <a:ext cx="7024744" cy="648736"/>
          </a:xfrm>
        </p:spPr>
        <p:txBody>
          <a:bodyPr>
            <a:normAutofit fontScale="90000"/>
          </a:bodyPr>
          <a:lstStyle/>
          <a:p>
            <a:r>
              <a:rPr lang="en-US" dirty="0" smtClean="0"/>
              <a:t>3. </a:t>
            </a:r>
            <a:r>
              <a:rPr lang="en-US" dirty="0"/>
              <a:t>Know Your Organization</a:t>
            </a:r>
          </a:p>
        </p:txBody>
      </p:sp>
      <p:sp>
        <p:nvSpPr>
          <p:cNvPr id="6" name="Content Placeholder 5"/>
          <p:cNvSpPr>
            <a:spLocks noGrp="1"/>
          </p:cNvSpPr>
          <p:nvPr>
            <p:ph idx="1"/>
          </p:nvPr>
        </p:nvSpPr>
        <p:spPr>
          <a:xfrm>
            <a:off x="1066800" y="1752600"/>
            <a:ext cx="6777317" cy="3508977"/>
          </a:xfrm>
        </p:spPr>
        <p:txBody>
          <a:bodyPr>
            <a:noAutofit/>
          </a:bodyPr>
          <a:lstStyle/>
          <a:p>
            <a:pPr marL="68580" lvl="0" indent="0">
              <a:buNone/>
            </a:pPr>
            <a:r>
              <a:rPr lang="en-US" sz="1300" b="1" dirty="0" smtClean="0"/>
              <a:t>Sample Elevator speeches:</a:t>
            </a:r>
          </a:p>
          <a:p>
            <a:pPr lvl="0"/>
            <a:r>
              <a:rPr lang="en-US" sz="1300" dirty="0" err="1" smtClean="0"/>
              <a:t>NYSWI</a:t>
            </a:r>
            <a:r>
              <a:rPr lang="en-US" sz="1300" dirty="0" smtClean="0"/>
              <a:t> </a:t>
            </a:r>
            <a:r>
              <a:rPr lang="en-US" sz="1300" dirty="0"/>
              <a:t>assists working women looking to advance their careers by providing career development, mentorship and networking opportunities at the State and local level.</a:t>
            </a:r>
          </a:p>
          <a:p>
            <a:pPr lvl="0"/>
            <a:r>
              <a:rPr lang="en-US" sz="1300" dirty="0" err="1"/>
              <a:t>NYSWI</a:t>
            </a:r>
            <a:r>
              <a:rPr lang="en-US" sz="1300" dirty="0"/>
              <a:t> assists working women looking to advance their careers by offering career and personal development, mentorship and networking opportunities at the State and local level.</a:t>
            </a:r>
          </a:p>
          <a:p>
            <a:pPr lvl="0"/>
            <a:r>
              <a:rPr lang="en-US" sz="1300" dirty="0" err="1"/>
              <a:t>NYSWI</a:t>
            </a:r>
            <a:r>
              <a:rPr lang="en-US" sz="1300" dirty="0"/>
              <a:t> assists working women personally and professionally by helping them to get a leg up through career development, mentorship and networking with pioneers in a variety of fields.</a:t>
            </a:r>
          </a:p>
          <a:p>
            <a:pPr lvl="0"/>
            <a:r>
              <a:rPr lang="en-US" sz="1300" dirty="0" err="1"/>
              <a:t>NYSWI</a:t>
            </a:r>
            <a:r>
              <a:rPr lang="en-US" sz="1300" dirty="0"/>
              <a:t> assists working women personally and professionally by helping them to break through the glass ceiling by providing career development, mentorship and networking with pioneers in a variety of fields.</a:t>
            </a:r>
          </a:p>
          <a:p>
            <a:pPr lvl="0"/>
            <a:r>
              <a:rPr lang="en-US" sz="1300" dirty="0" err="1"/>
              <a:t>NYSWI</a:t>
            </a:r>
            <a:r>
              <a:rPr lang="en-US" sz="1300" dirty="0"/>
              <a:t> assists working women from diverse backgrounds with statewide networking opportunities, educational programs at the State and local level and speaking competitions to foster personal and professional growth.</a:t>
            </a:r>
          </a:p>
          <a:p>
            <a:pPr lvl="0"/>
            <a:r>
              <a:rPr lang="en-US" sz="1300" dirty="0" err="1"/>
              <a:t>NYSWI</a:t>
            </a:r>
            <a:r>
              <a:rPr lang="en-US" sz="1300" dirty="0"/>
              <a:t> assists working women looking to grow and expand in their field by providing the opportunity to learn from other successful women, educational programs at the State and local level and speaking competitions to foster personal and professional growth.</a:t>
            </a:r>
          </a:p>
          <a:p>
            <a:endParaRPr lang="en-US" sz="140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1"/>
            <a:ext cx="2514600" cy="566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884855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3179</TotalTime>
  <Words>1482</Words>
  <Application>Microsoft Office PowerPoint</Application>
  <PresentationFormat>On-screen Show (4:3)</PresentationFormat>
  <Paragraphs>185</Paragraphs>
  <Slides>21</Slides>
  <Notes>13</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Austin</vt:lpstr>
      <vt:lpstr>PowerPoint Presentation</vt:lpstr>
      <vt:lpstr>Membership is Key  </vt:lpstr>
      <vt:lpstr>Membership is Key  </vt:lpstr>
      <vt:lpstr>1. Know Why You’re a Member </vt:lpstr>
      <vt:lpstr>2. Know the Benefits of Being a Member of NYSWI  </vt:lpstr>
      <vt:lpstr>2. Know the Benefits of Being a Member of NYSWI  </vt:lpstr>
      <vt:lpstr>2. Know the Benefits of Being a Member of NYSWI  </vt:lpstr>
      <vt:lpstr>3. Know Your Organization</vt:lpstr>
      <vt:lpstr>3. Know Your Organization</vt:lpstr>
      <vt:lpstr>3. Know Your Organization</vt:lpstr>
      <vt:lpstr>3. Know Your Organization</vt:lpstr>
      <vt:lpstr>3. Know Your Organization</vt:lpstr>
      <vt:lpstr>3. Know Your Organization</vt:lpstr>
      <vt:lpstr>3. Know Your Organization</vt:lpstr>
      <vt:lpstr>3. Know Your Organization</vt:lpstr>
      <vt:lpstr>4. Create a Welcoming Environment</vt:lpstr>
      <vt:lpstr>4. Create a Welcoming Environment</vt:lpstr>
      <vt:lpstr>4. Create a Welcoming Environment</vt:lpstr>
      <vt:lpstr>5. Follow Up</vt:lpstr>
      <vt:lpstr>Check (or create) the Monthly Membership Tip</vt:lpstr>
      <vt:lpstr>Questions?</vt:lpstr>
    </vt:vector>
  </TitlesOfParts>
  <Company>HSE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Kellogg, Amy</dc:creator>
  <cp:lastModifiedBy>Kellogg, Amy</cp:lastModifiedBy>
  <cp:revision>19</cp:revision>
  <cp:lastPrinted>2014-04-03T20:09:50Z</cp:lastPrinted>
  <dcterms:created xsi:type="dcterms:W3CDTF">2013-12-12T15:55:53Z</dcterms:created>
  <dcterms:modified xsi:type="dcterms:W3CDTF">2014-04-03T20:18:56Z</dcterms:modified>
</cp:coreProperties>
</file>